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318" r:id="rId2"/>
    <p:sldId id="289" r:id="rId3"/>
    <p:sldId id="290" r:id="rId4"/>
    <p:sldId id="325" r:id="rId5"/>
    <p:sldId id="320" r:id="rId6"/>
    <p:sldId id="321" r:id="rId7"/>
    <p:sldId id="326" r:id="rId8"/>
    <p:sldId id="294" r:id="rId9"/>
    <p:sldId id="279" r:id="rId10"/>
    <p:sldId id="298" r:id="rId11"/>
    <p:sldId id="291" r:id="rId12"/>
    <p:sldId id="292" r:id="rId13"/>
    <p:sldId id="293" r:id="rId14"/>
    <p:sldId id="295" r:id="rId15"/>
    <p:sldId id="319" r:id="rId16"/>
    <p:sldId id="283" r:id="rId17"/>
    <p:sldId id="317" r:id="rId18"/>
    <p:sldId id="270" r:id="rId19"/>
    <p:sldId id="268" r:id="rId20"/>
    <p:sldId id="269" r:id="rId21"/>
    <p:sldId id="271" r:id="rId22"/>
    <p:sldId id="299" r:id="rId23"/>
    <p:sldId id="300" r:id="rId24"/>
    <p:sldId id="280" r:id="rId25"/>
    <p:sldId id="303" r:id="rId26"/>
    <p:sldId id="327" r:id="rId27"/>
    <p:sldId id="304" r:id="rId28"/>
    <p:sldId id="305" r:id="rId29"/>
    <p:sldId id="308" r:id="rId30"/>
    <p:sldId id="307" r:id="rId31"/>
    <p:sldId id="306" r:id="rId32"/>
    <p:sldId id="316" r:id="rId33"/>
    <p:sldId id="323" r:id="rId34"/>
    <p:sldId id="324" r:id="rId35"/>
    <p:sldId id="322" r:id="rId36"/>
    <p:sldId id="310" r:id="rId37"/>
    <p:sldId id="311" r:id="rId38"/>
    <p:sldId id="276" r:id="rId39"/>
    <p:sldId id="312" r:id="rId40"/>
    <p:sldId id="257" r:id="rId41"/>
    <p:sldId id="313" r:id="rId42"/>
    <p:sldId id="281" r:id="rId43"/>
    <p:sldId id="314" r:id="rId44"/>
    <p:sldId id="261" r:id="rId45"/>
    <p:sldId id="260" r:id="rId46"/>
    <p:sldId id="29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92" autoAdjust="0"/>
    <p:restoredTop sz="96327"/>
  </p:normalViewPr>
  <p:slideViewPr>
    <p:cSldViewPr snapToGrid="0">
      <p:cViewPr varScale="1">
        <p:scale>
          <a:sx n="116" d="100"/>
          <a:sy n="116" d="100"/>
        </p:scale>
        <p:origin x="200" y="3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3T15:36:42.108"/>
    </inkml:context>
    <inkml:brush xml:id="br0">
      <inkml:brushProperty name="width" value="0.3" units="cm"/>
      <inkml:brushProperty name="height" value="0.6" units="cm"/>
      <inkml:brushProperty name="color" value="#FFAFAF"/>
      <inkml:brushProperty name="tip" value="rectangle"/>
      <inkml:brushProperty name="rasterOp" value="maskPen"/>
    </inkml:brush>
  </inkml:definitions>
  <inkml:trace contextRef="#ctx0" brushRef="#br0">0 15 16383,'83'-7'0,"-30"4"0,4 1 0,16 0 0,4 2 0,9-1 0,0 1 0,-7 0 0,-3 0 0,-16 0 0,-6 0 0,6 0 0,-14 1 0,29 4 0,-12 0 0,10 2 0,-2 1 0,6 1 0,3 0 0,10 2 0,2 0 0,0 0 0,-4-1 0,1 1 0,-5-2 0,-12-1 0,-2-1 0,-10-1 0,35 3 0,-46-7 0,-42-2 0,0 0 0,22 1 0,5 1 0,20 1 0,-1-1 0,-6 0 0,-9 0 0,-9-1 0,-11-1 0,-6 0 0,4 0 0,-3 0 0,9 0 0,-6 0 0,-2 0 0,1 0 0,3 0 0,4 0 0,4 0 0,0 0 0,0 0 0,-2 0 0,2 1 0,18 4 0,28 6 0,-20-1 0,5 1 0,12 5 0,2 0 0,0 1 0,-2 1 0,-10-3 0,-5-1 0,16 3 0,-46-8 0,-28-2 0,-41 16 0,-6 1 0,-5 1 0,-8 1 0,-2-2 0,-4-2 0,-16 3 0,-1-1 0,4-5 0,3-2 0,12-4 0,3-2 0,13-2 0,0 0 0,-1 0 0,-2-1 0,-12 1 0,-5-2 0,6-3 0,-6 0 0,-2-1 0,-12-1 0,-3 0 0,0-2 0,2 0 0,0-1 0,4 0 0,10 0 0,3-1 0,8 0 0,5 1 0,11 0 0,2-1 0,31 1 0,-7-1 0,-4 1 0,-7 1 0,-5 0 0,-5 0 0,-4 2 0,2 2 0,-4 2 0,-1-1 0,-2-1 0,4-2 0,8-1 0,8 0 0,5 0 0,-2-1 0,-3 1 0,-1 0 0,2 0 0,1 0 0,0-1 0,-3 1 0,-6 1 0,-5-1 0,1-1 0,7 0 0,8 0 0,7 0 0,1 2 0,0-1 0,-1 0 0,-3 0 0,-2 0 0,-1 0 0,3-1 0,7 0 0,2 2 0,-1 0 0,-5 1 0,0 1 0,2-1 0,18 20 0,0-12 0,10 15 0,-5-15 0,-2-2 0,13 19 0,-8-13 0,24 27 0,-7-15 0,2 0 0,-7-6 0,-15-13 0,-9 5 0,-5 1 0,-1 4 0,-2-4 0,2-5 0,-3 2 0,1-2 0,-3 2 0,3-1 0,79 8 0,2-3 0,13 1 0,6-2 0,10 1 0,4-1 0,-13-2 0,4 1 0,2-1 0,-3 0 0,-4-1 0,0 0 0,-1 0 0,-5-1 0,9 0 0,-5-1 0,-7 0 0,1-1 0,-14-3 0,-13-1 0,-29-4 0,-11 0 0,-2 0 0,4-7 0,-3 1 0,2-7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3T15:36:46.240"/>
    </inkml:context>
    <inkml:brush xml:id="br0">
      <inkml:brushProperty name="width" value="0.3" units="cm"/>
      <inkml:brushProperty name="height" value="0.6" units="cm"/>
      <inkml:brushProperty name="color" value="#FFAFAF"/>
      <inkml:brushProperty name="tip" value="rectangle"/>
      <inkml:brushProperty name="rasterOp" value="maskPen"/>
    </inkml:brush>
  </inkml:definitions>
  <inkml:trace contextRef="#ctx0" brushRef="#br0">1934 596 16383,'-51'-13'0,"-1"0"0,-16-4 0,-4-1 0,-12-3 0,-3 0 0,0 0 0,3 1 0,14 4 0,7 2 0,-20-4 0,41 9 0,23 5 0,12 3 0,-18-8 0,-5-2 0,-18-7 0,8 4 0,9 4 0,11 5 0,7 2 0,-4 0 0,1 1 0,-13-1 0,-7 2 0,-5-2 0,3 1 0,12 0 0,15 0 0,-2 1 0,-9-5 0,-17-1 0,-10-6 0,-4 0 0,10 3 0,10 3 0,14 4 0,8 2 0,-8-5 0,8 3 0,-7-3 0,3 0 0,3 1 0,-7-3 0,-1-2 0,-6-2 0,-5-1 0,-4-3 0,-3 0 0,0 0 0,6 3 0,9 5 0,10 2 0,2 1 0,48-8 0,-19 4 0,36-5 0,-30 10 0,-11 2 0,3 1 0,2-2 0,10-2 0,2 0 0,-4 0 0,-10 3 0,0-1 0,13-1 0,38-3 0,-8 3 0,5 1 0,6 1 0,0 0 0,-7 0 0,-5 1 0,17 1 0,-54 0 0,-16 0 0,15 0 0,-8 0 0,12 0 0,-11 0 0,5 0 0,7 0 0,16 0 0,17 0 0,15 0 0,5 0 0,-11 0 0,-22 0 0,-18 0 0,-9 0 0,8 0 0,16 0 0,30 1 0,-20 0 0,3 0 0,11 0 0,2 1 0,1 0 0,-3 0 0,-12 0 0,-5 0 0,13 0 0,-38-1 0,-15-1 0,9 0 0,-1 0 0,16 0 0,0 0 0,1 0 0,-6 0 0,-8 0 0,-11 0 0,-5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3T15:37:4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9267 21 24575,'-55'-3'0,"1"1"0,-8-1 0,-8 2 0,-2-1 0,-19 0 0,-4 0 0,-3 0-679,15 1 0,-4 0 0,1 0 0,2 0 679,-14 1 0,3 0 0,2 0 0,8 0 0,2 0 0,2 1 88,4 1 1,1 1 0,1 1-89,5 2 0,1 1 0,0 1 0,-3 2 0,0 1 0,-2 1 0,-9 2 0,-2 1 0,-1 1-268,-7 0 1,-2 0 0,-1-1 267,17-2 0,-1-1 0,-1-1 0,-1 1 0,-4 1 0,-2-1 0,0 0 0,0 0 0,0 0 0,-1 0 0,0 0 0,1 0 0,-1 0 0,1 0 0,0 1 0,0 0 0,0 1 0,0 1 0,0 0 0,0 0-403,1 1 1,0 0-1,0 1 1,0 0 402,-1 1 0,0 1 0,-1 1 0,-3 0-253,9-2 0,-2 0 0,-1 1 1,0 0-1,-1 0 253,-2 1 0,0 0 0,0 0 0,-1 1 0,0-1 0,1 1 0,-2 1 0,1-1 0,1 1 0,1-1-169,4-1 0,1 1 0,1-1 0,2 1 0,3 0 169,-4 2 0,3 0 0,3 0 0,2 2 260,-13 5 0,4 1 1,3 1-261,13-2 0,2 0 0,5 1 0,-14 12 0,7 0 736,17-6 1,5-1-737,-23 27 2653,19-10-2653,5-5 1636,1-4-1636,1-2 428,-3-1-428,1 1 0,4-1 0,8-7 0,11-9 0,7-10 0,1-6 0,-8-2 0,-15 1 0,-16 7 0,-7 3 0,6 0 0,14-2 0,11-4 0,7-2 0,5-2 0,2-1 0,-1 0 0,-10 1 0,-11 1 0,-12 2 0,-6 0 0,7-3 0,11-2 0,16-2 0,8-1 0,-2 0 0,-2 1 0,-5 2 0,0 1 0,-4 1 0,-6 3 0,-9 6 0,-11 8 0,-4 4 0,4 0 0,20-13 0,10-6 0,13-9 0,-3 1 0,-1 0 0,3-2 0,6-1 0,-1-2 0,4 0 0,-4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3T15:37:4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0 665 22373,'12'-16'0,"3"-5"1070,-3 2-1070,1-6 370,-3-5-370,2-3 188,5-4-188,10-7 574,17-18-574,-9 14 0,17-28 0,-12 22 0,12-10 0,-2 11 0,-6 13 0,-16 14 0,-13 15 0,-10 6 0,-4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3T15:37:4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24575,'10'0'0,"9"-1"0,12-2 0,14 1 0,17 0 0,9 1 0,24 3 0,-40 0 0,2 0 0,2 1 0,0 0 0,2 1 0,0 0 0,-2 1 0,0 0 0,-2-1 0,-1 0 0,-4 0 0,-1 0 0,24 0 0,-37-3 0,-23-1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3T15:37:5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19T22:20:46.792"/>
    </inkml:context>
    <inkml:brush xml:id="br0">
      <inkml:brushProperty name="width" value="0.5" units="cm"/>
      <inkml:brushProperty name="height" value="1" units="cm"/>
      <inkml:brushProperty name="color" value="#FFBEB3"/>
      <inkml:brushProperty name="tip" value="rectangle"/>
      <inkml:brushProperty name="rasterOp" value="maskPen"/>
      <inkml:brushProperty name="ignorePressure" value="1"/>
    </inkml:brush>
  </inkml:definitions>
  <inkml:trace contextRef="#ctx0" brushRef="#br0">2124 746,'-274'11,"153"-4,-54 5,-178 36,-125 37,412-72,0-3,-110 3,123-12,-55-3,101 1,1 0,-1 0,1-1,0 0,0 0,0-1,0 0,0 0,0 0,1 0,-1-1,1 0,0 0,0-1,1 1,-7-9,-1-3,0 0,2-1,0-1,-9-20,-8-14,19 39,0-1,1 0,1 0,-7-25,6 5,2 0,1 0,1-64,3 94,0-1,1 0,-1 0,1 1,0-1,0 0,0 1,1-1,2-5,-3 7,1 1,0 0,0-1,0 1,0 0,0 0,0 1,0-1,1 0,-1 1,1-1,-1 1,1 0,-1-1,1 1,0 1,3-2,15-2,0 1,1 1,0 1,-1 1,26 3,53-2,-83-3,0-1,19-7,8 0,3 4,-1 2,77 4,24-2,-124-1,0-1,0-2,30-10,-34 10,60-20,92-26,-56 26,38-9,-117 25,-1-2,41-20,25-10,-84 36,0 2,0 0,0 1,22-1,68 1,58-4,82-1,-190 9,-33-1,0 2,0 1,0 0,0 2,-1 1,0 1,0 1,-1 0,0 2,0 1,35 23,-39-22,0 0,31 13,-39-21,0-1,1 1,-1-2,0 0,1 0,-1-1,14 1,-8-1,0 1,0 1,0 0,0 1,15 7,27 6,-50-15,26 7,1-2,0-2,41 2,541-7,-264-1,1985 1,-2323 0,26 3,-37-2,0 0,-1-1,1 1,0 1,0-1,-1 0,1 1,-1 0,1 0,-1 0,6 4,-9-5,1-1,-1 0,0 1,1-1,-1 0,0 1,1-1,-1 1,0-1,0 1,1-1,-1 0,0 1,0-1,0 1,0-1,0 1,1-1,-1 1,0-1,0 1,0-1,0 1,0-1,-1 1,1 0,0 0,-1 0,1 0,-1-1,0 1,1 0,-1-1,1 1,-1-1,0 1,0 0,1-1,-1 0,-2 1,-2 2,-1-1,0 0,-10 1,-32 3,-66 1,97-7,-412 4,-4-32,375 20,-129-12,139 17,-91 7,122-2,0 2,0 0,0 1,-21 9,-39 15,65-25,-1-1,0 0,-1 0,-15 0,-46 6,49-5,-36 1,-83-6,129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19T22:20:54.324"/>
    </inkml:context>
    <inkml:brush xml:id="br0">
      <inkml:brushProperty name="width" value="0.5" units="cm"/>
      <inkml:brushProperty name="height" value="1" units="cm"/>
      <inkml:brushProperty name="color" value="#FFBEB3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0,'721'0,"-705"1,-1 0,1 1,-1 0,0 2,16 4,71 32,-95-37,20 8,14 5,-32-12,-1 0,1-1,1 0,-1-1,12 2,-10-2,1 0,18 7,-11 0,0-2,0-1,0 0,1-1,-1-1,1-1,27 0,-30-3,-1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3T15:44:5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7AF03-2B07-0C43-8DD9-D2100635D1F7}" type="datetimeFigureOut">
              <a:rPr lang="en-US" smtClean="0"/>
              <a:t>8/26/22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4F4B8-161D-D046-ABF0-A3AC43D3B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4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Behavior not personality</a:t>
            </a:r>
          </a:p>
          <a:p>
            <a:r>
              <a:rPr lang="en-US" dirty="0"/>
              <a:t>Not right or wrong/good or bad</a:t>
            </a:r>
          </a:p>
          <a:p>
            <a:endParaRPr lang="en-US" dirty="0"/>
          </a:p>
          <a:p>
            <a:r>
              <a:rPr lang="en-US" dirty="0"/>
              <a:t>Assertiveness = seen by others as being forceful or directive.</a:t>
            </a:r>
          </a:p>
          <a:p>
            <a:r>
              <a:rPr lang="en-US" dirty="0"/>
              <a:t>Responsiveness = emotionally responsive or expressive</a:t>
            </a:r>
          </a:p>
          <a:p>
            <a:endParaRPr lang="en-US" dirty="0"/>
          </a:p>
          <a:p>
            <a:r>
              <a:rPr lang="en-US" dirty="0"/>
              <a:t>How would you recognize responsiveness? Assertiveness?</a:t>
            </a:r>
          </a:p>
          <a:p>
            <a:endParaRPr lang="en-US" dirty="0"/>
          </a:p>
          <a:p>
            <a:r>
              <a:rPr lang="en-US" dirty="0"/>
              <a:t>Questions</a:t>
            </a:r>
          </a:p>
          <a:p>
            <a:r>
              <a:rPr lang="en-US" dirty="0"/>
              <a:t> – if you are an employee sitting at 10 on responsiveness and your boss is at 0 ??</a:t>
            </a:r>
          </a:p>
          <a:p>
            <a:r>
              <a:rPr lang="en-US" dirty="0"/>
              <a:t>- if you are the boss sitting at 10 on directiveness and your employee is at 0??</a:t>
            </a:r>
          </a:p>
          <a:p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97CE5-E0F0-4FAB-A02C-7BA6012FF834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7867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97CE5-E0F0-4FAB-A02C-7BA6012FF834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269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Tick what applies. </a:t>
            </a:r>
          </a:p>
          <a:p>
            <a:endParaRPr lang="en-US" dirty="0"/>
          </a:p>
          <a:p>
            <a:r>
              <a:rPr lang="en-US" dirty="0"/>
              <a:t>Candid = frank, straight up</a:t>
            </a:r>
          </a:p>
          <a:p>
            <a:r>
              <a:rPr lang="en-US" dirty="0"/>
              <a:t>Prudent = careful, cautious, frugal</a:t>
            </a:r>
          </a:p>
          <a:p>
            <a:endParaRPr lang="en-US" dirty="0"/>
          </a:p>
          <a:p>
            <a:r>
              <a:rPr lang="en-US" dirty="0"/>
              <a:t>Overlay disc</a:t>
            </a:r>
          </a:p>
          <a:p>
            <a:endParaRPr lang="en-US" dirty="0"/>
          </a:p>
          <a:p>
            <a:r>
              <a:rPr lang="en-US" dirty="0"/>
              <a:t>How does each style navigate:</a:t>
            </a:r>
          </a:p>
          <a:p>
            <a:pPr marL="171450" indent="-171450">
              <a:buFontTx/>
              <a:buChar char="-"/>
            </a:pPr>
            <a:r>
              <a:rPr lang="en-US" dirty="0"/>
              <a:t>change?</a:t>
            </a:r>
          </a:p>
          <a:p>
            <a:pPr marL="171450" indent="-171450">
              <a:buFontTx/>
              <a:buChar char="-"/>
            </a:pPr>
            <a:r>
              <a:rPr lang="en-US" dirty="0"/>
              <a:t>confrontation?</a:t>
            </a:r>
          </a:p>
          <a:p>
            <a:pPr marL="171450" indent="-171450">
              <a:buFontTx/>
              <a:buChar char="-"/>
            </a:pPr>
            <a:r>
              <a:rPr lang="en-US" dirty="0"/>
              <a:t>Networking events?</a:t>
            </a:r>
          </a:p>
          <a:p>
            <a:pPr marL="171450" indent="-171450">
              <a:buFontTx/>
              <a:buChar char="-"/>
            </a:pPr>
            <a:r>
              <a:rPr lang="en-US" dirty="0"/>
              <a:t>Holiday planning?</a:t>
            </a:r>
          </a:p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97CE5-E0F0-4FAB-A02C-7BA6012FF834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1102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Tick what applies. </a:t>
            </a:r>
          </a:p>
          <a:p>
            <a:endParaRPr lang="en-US" dirty="0"/>
          </a:p>
          <a:p>
            <a:r>
              <a:rPr lang="en-US" dirty="0"/>
              <a:t>Candid = frank, straight up</a:t>
            </a:r>
          </a:p>
          <a:p>
            <a:r>
              <a:rPr lang="en-US" dirty="0"/>
              <a:t>Prudent = careful, cautious, frugal</a:t>
            </a:r>
          </a:p>
          <a:p>
            <a:endParaRPr lang="en-US" dirty="0"/>
          </a:p>
          <a:p>
            <a:r>
              <a:rPr lang="en-US" dirty="0"/>
              <a:t>Overlay disc</a:t>
            </a:r>
          </a:p>
          <a:p>
            <a:endParaRPr lang="en-US" dirty="0"/>
          </a:p>
          <a:p>
            <a:r>
              <a:rPr lang="en-US" dirty="0"/>
              <a:t>How does each style navigate:</a:t>
            </a:r>
          </a:p>
          <a:p>
            <a:pPr marL="171450" indent="-171450">
              <a:buFontTx/>
              <a:buChar char="-"/>
            </a:pPr>
            <a:r>
              <a:rPr lang="en-US" dirty="0"/>
              <a:t>change?</a:t>
            </a:r>
          </a:p>
          <a:p>
            <a:pPr marL="171450" indent="-171450">
              <a:buFontTx/>
              <a:buChar char="-"/>
            </a:pPr>
            <a:r>
              <a:rPr lang="en-US" dirty="0"/>
              <a:t>confrontation?</a:t>
            </a:r>
          </a:p>
          <a:p>
            <a:pPr marL="171450" indent="-171450">
              <a:buFontTx/>
              <a:buChar char="-"/>
            </a:pPr>
            <a:r>
              <a:rPr lang="en-US" dirty="0"/>
              <a:t>Networking events?</a:t>
            </a:r>
          </a:p>
          <a:p>
            <a:pPr marL="171450" indent="-171450">
              <a:buFontTx/>
              <a:buChar char="-"/>
            </a:pPr>
            <a:r>
              <a:rPr lang="en-US" dirty="0"/>
              <a:t>Holiday planning?</a:t>
            </a:r>
          </a:p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97CE5-E0F0-4FAB-A02C-7BA6012FF834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530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97CE5-E0F0-4FAB-A02C-7BA6012FF834}" type="slidenum">
              <a:rPr lang="en-AU" smtClean="0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7764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97CE5-E0F0-4FAB-A02C-7BA6012FF834}" type="slidenum">
              <a:rPr lang="en-AU" smtClean="0"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8724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would Gary bring the best out in Peter?</a:t>
            </a:r>
          </a:p>
          <a:p>
            <a:endParaRPr lang="en-US" dirty="0"/>
          </a:p>
          <a:p>
            <a:r>
              <a:rPr lang="en-US" dirty="0"/>
              <a:t>Who would be best to help a worker going through a tough time?</a:t>
            </a:r>
          </a:p>
          <a:p>
            <a:endParaRPr lang="en-US" dirty="0"/>
          </a:p>
          <a:p>
            <a:r>
              <a:rPr lang="en-US" dirty="0"/>
              <a:t>How should Peter prepare for his weekly meeting with Gary?</a:t>
            </a:r>
          </a:p>
          <a:p>
            <a:r>
              <a:rPr lang="en-US" dirty="0"/>
              <a:t>How should </a:t>
            </a:r>
            <a:r>
              <a:rPr lang="en-US"/>
              <a:t>Gary prepare?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97CE5-E0F0-4FAB-A02C-7BA6012FF834}" type="slidenum">
              <a:rPr lang="en-AU" smtClean="0"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689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0A0A-EFB7-4E1A-ACE8-756CB8210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5B4F7-6B87-4992-87C3-42BF66DF5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C5509-FC9F-4243-B3F6-6E600BF72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9715-305F-4910-AF77-78D32DB7FD0B}" type="datetimeFigureOut">
              <a:rPr lang="en-AU" smtClean="0"/>
              <a:t>26/8/2022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7EF49-375D-4CFC-A651-A0C092BF1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6D883-16CC-47F9-9A68-2DFF81CB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A6FD-BF8B-43A8-B360-51852B75BD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9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56BA3-6629-4A36-9DDB-F191910E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86ED53-C839-4E09-8982-992D52AC1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F922B-BFA5-492F-AFF1-86EFD0356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9715-305F-4910-AF77-78D32DB7FD0B}" type="datetimeFigureOut">
              <a:rPr lang="en-AU" smtClean="0"/>
              <a:t>26/8/2022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E6FD3-AA3B-46D9-BA66-6058E2FA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12D0A-ECF2-4524-84CD-D5064002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A6FD-BF8B-43A8-B360-51852B75BD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848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4558E4-6A00-429C-A57D-97E60876EE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2276E5-79C8-4475-987A-B9021D88C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8A411-8C4A-406E-87B3-73AB19F6F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9715-305F-4910-AF77-78D32DB7FD0B}" type="datetimeFigureOut">
              <a:rPr lang="en-AU" smtClean="0"/>
              <a:t>26/8/2022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46209-5AB5-4FC7-85A9-A086F279C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65C36-7A16-487E-A33C-350CA7F39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A6FD-BF8B-43A8-B360-51852B75BD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422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41A58-E839-4C98-BEC1-1C5034850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37D3E-08BE-4E84-AF75-41B274256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1833A-105E-42FE-AB78-BBCD7FF63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9715-305F-4910-AF77-78D32DB7FD0B}" type="datetimeFigureOut">
              <a:rPr lang="en-AU" smtClean="0"/>
              <a:t>26/8/2022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438ED-7610-4275-AF16-47E3E5CE0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D553A-7423-4B28-90C6-34D0AD7A2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A6FD-BF8B-43A8-B360-51852B75BD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781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DDD47-F414-4E19-A2AD-5264A11C7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2F421-9DEF-4020-B88D-15939C657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28489-5543-4882-9770-D04CAB729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9715-305F-4910-AF77-78D32DB7FD0B}" type="datetimeFigureOut">
              <a:rPr lang="en-AU" smtClean="0"/>
              <a:t>26/8/2022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48798-128E-44F5-A1B5-2F38D25B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58AB1-7177-47C1-9B99-E4FC58647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A6FD-BF8B-43A8-B360-51852B75BD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404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7826B-8E19-422C-8E89-67468B783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CF91C-2BF5-4D82-844E-09FD81929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771C0-12E3-46DB-97F0-78AE776B1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3BA72-3A99-4B40-B66B-79FA6822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9715-305F-4910-AF77-78D32DB7FD0B}" type="datetimeFigureOut">
              <a:rPr lang="en-AU" smtClean="0"/>
              <a:t>26/8/2022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207CD-D0CE-424E-AED3-E07CC765B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0D66A-4702-4A06-B0A4-862571C4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A6FD-BF8B-43A8-B360-51852B75BD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523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D711-71F5-4070-BEF8-C1B61D9C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68E09-E05F-4C15-9D53-910B9357E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BA346-FD07-4F10-9AA8-D6FD9BA0E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408B78-10FE-4139-AD3C-9394A01B61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41A6EB-A40E-4A1F-A359-71F9424F6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2C7DBD-B1B2-4B09-B5E1-BF91CBDE6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9715-305F-4910-AF77-78D32DB7FD0B}" type="datetimeFigureOut">
              <a:rPr lang="en-AU" smtClean="0"/>
              <a:t>26/8/2022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25275C-0078-49D1-9485-F2B231BA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C86592-D781-41DF-AD44-2F78F217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A6FD-BF8B-43A8-B360-51852B75BD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228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45ED5-7AED-4F85-8369-3EF97DDAA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CE8F3A-280D-476C-BDFA-158BA90AC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9715-305F-4910-AF77-78D32DB7FD0B}" type="datetimeFigureOut">
              <a:rPr lang="en-AU" smtClean="0"/>
              <a:t>26/8/2022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C5969-A3E4-47E6-8A43-2499A6814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83BFD-17D8-45E6-AD50-53B1E2C2E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A6FD-BF8B-43A8-B360-51852B75BD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785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467D44-CDF8-401B-821F-DB732F9C2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9715-305F-4910-AF77-78D32DB7FD0B}" type="datetimeFigureOut">
              <a:rPr lang="en-AU" smtClean="0"/>
              <a:t>26/8/2022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59C52E-AB9A-4153-AFBE-1EBC9746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52FB2-6B3A-4206-9B8E-0E4EC70C2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A6FD-BF8B-43A8-B360-51852B75BD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981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C5A0-DAB6-4036-AB74-7822E644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8BD0F-1C7C-42A2-9902-AFF14FBCF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86C82-FD9A-4088-AB03-E6406979F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EC2F4-65D0-4E48-8C72-66882CB55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9715-305F-4910-AF77-78D32DB7FD0B}" type="datetimeFigureOut">
              <a:rPr lang="en-AU" smtClean="0"/>
              <a:t>26/8/2022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64E7D-E8D4-4EDC-A823-DFD11907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B446A-9F85-4A1F-B06F-0AFB2A57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A6FD-BF8B-43A8-B360-51852B75BD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51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C6B4F-8746-4179-A166-FB80084D3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5AC31-4C82-49DC-A760-42A483A2AE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A9EC5-6D32-4E9B-ADAE-5F666F466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D21C9-2E0D-46F4-8EDB-A1C7D8B10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9715-305F-4910-AF77-78D32DB7FD0B}" type="datetimeFigureOut">
              <a:rPr lang="en-AU" smtClean="0"/>
              <a:t>26/8/2022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48F62-E181-4829-AF9A-789C795B3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10E9C-9B37-473C-97EB-425CA1291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A6FD-BF8B-43A8-B360-51852B75BD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99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8867AD-ECDF-4250-9800-8658F8E7E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485A1-1287-4437-AE61-0ECEAC7E4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C4D3C-6E87-44AD-9008-4F0C62811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19715-305F-4910-AF77-78D32DB7FD0B}" type="datetimeFigureOut">
              <a:rPr lang="en-AU" smtClean="0"/>
              <a:t>26/8/2022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2B460-5C17-4903-9CA9-8B20E3674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FFC71-BABF-40AA-A44A-D51C74838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8A6FD-BF8B-43A8-B360-51852B75BD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460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2.png"/><Relationship Id="rId18" Type="http://schemas.openxmlformats.org/officeDocument/2006/relationships/customXml" Target="../ink/ink8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customXml" Target="../ink/ink5.xml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customXml" Target="../ink/ink4.xml"/><Relationship Id="rId19" Type="http://schemas.openxmlformats.org/officeDocument/2006/relationships/image" Target="../media/image15.png"/><Relationship Id="rId4" Type="http://schemas.openxmlformats.org/officeDocument/2006/relationships/customXml" Target="../ink/ink1.xml"/><Relationship Id="rId9" Type="http://schemas.openxmlformats.org/officeDocument/2006/relationships/image" Target="../media/image10.png"/><Relationship Id="rId14" Type="http://schemas.openxmlformats.org/officeDocument/2006/relationships/customXml" Target="../ink/ink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CDC500-3E5C-A508-F73B-DC73B3298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401" y="1289713"/>
            <a:ext cx="4288273" cy="40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52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75152D3-1DFF-6B3A-1F61-9696D6A62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68" y="643467"/>
            <a:ext cx="956406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60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FEE140-E0DF-9BE7-E046-BA698447C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1" y="287493"/>
            <a:ext cx="1219306" cy="1158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3684F9-1D1F-3B0C-72D5-E014FBBFC908}"/>
              </a:ext>
            </a:extLst>
          </p:cNvPr>
          <p:cNvSpPr txBox="1"/>
          <p:nvPr/>
        </p:nvSpPr>
        <p:spPr>
          <a:xfrm>
            <a:off x="1569405" y="1241801"/>
            <a:ext cx="9989550" cy="5124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Timesheet Situation: 50 technicians with 4 managers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Onsite Technicians complete a manual timesheet each day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a photo or scan from phone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to manager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Manager checks, makes amendments as required, assigns job numbers, and emails to administration.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Admin. enters into Job Management Software with times being assigned to the various jobs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auto generated from head office and sent to head manager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Managers re-check for accuracy and make amendments as necessary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Above process takes 5 days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13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724A7F-6E1F-1926-32C1-4456638C9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66" y="465719"/>
            <a:ext cx="1219306" cy="1158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9B339D-95AE-6024-B701-E4765D026F7A}"/>
              </a:ext>
            </a:extLst>
          </p:cNvPr>
          <p:cNvSpPr txBox="1"/>
          <p:nvPr/>
        </p:nvSpPr>
        <p:spPr>
          <a:xfrm>
            <a:off x="1788873" y="616851"/>
            <a:ext cx="9535620" cy="5624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WAY</a:t>
            </a:r>
            <a:r>
              <a:rPr lang="en-A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en-A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Onsite electronic timesheets completed daily (job numbers are auto-assigned within software).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en-A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Algorithms established for checking common errors with auto generated report sent daily to managers.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Managers check and make necessary adjustments.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is overnight instead of 5 days.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A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A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Accurate data capture from the field and is completed more efficiently – removes paper and potential misplacement thereof.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A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Algorithms do some of the work rather than people doing all the work.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A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day saving thus increasing cashflow and accuracy.</a:t>
            </a: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AU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Admin overhead lowered.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A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time made available for managers. </a:t>
            </a:r>
          </a:p>
        </p:txBody>
      </p:sp>
    </p:spTree>
    <p:extLst>
      <p:ext uri="{BB962C8B-B14F-4D97-AF65-F5344CB8AC3E}">
        <p14:creationId xmlns:p14="http://schemas.microsoft.com/office/powerpoint/2010/main" val="3676292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9D536A-98E2-CA3B-C203-9D881B3121CB}"/>
              </a:ext>
            </a:extLst>
          </p:cNvPr>
          <p:cNvSpPr txBox="1"/>
          <p:nvPr/>
        </p:nvSpPr>
        <p:spPr>
          <a:xfrm>
            <a:off x="2178677" y="849223"/>
            <a:ext cx="7834645" cy="5159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Customer calls to book onsite service call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Receptionist writes enquiry on a note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Note is hand delivered to technician’s daily tray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Tech reviews notes at day’s end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Tech calls customer the following day and schedules time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Note is updated by tech and hand delivered to admin tray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Admin updates the electronic schedule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3F941E-8CFB-7190-7FC6-C00BEDE09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96" y="465719"/>
            <a:ext cx="1219306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80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9D536A-98E2-CA3B-C203-9D881B3121CB}"/>
              </a:ext>
            </a:extLst>
          </p:cNvPr>
          <p:cNvSpPr txBox="1"/>
          <p:nvPr/>
        </p:nvSpPr>
        <p:spPr>
          <a:xfrm>
            <a:off x="1608361" y="1105838"/>
            <a:ext cx="8975278" cy="1466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Customer calls to book an onsite service call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Receptionist books time with customer and updates techs schedule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2FFC6-8FE0-E09C-667D-5FFBF4124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59" y="526668"/>
            <a:ext cx="1219306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68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301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8224CC-1A4C-425C-AA1A-55A191DE4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5" y="63153"/>
            <a:ext cx="1219306" cy="11583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C17279-9B87-4E09-B8C1-6127CDB1A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893980" y="-1380202"/>
            <a:ext cx="5520909" cy="1053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18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8224CC-1A4C-425C-AA1A-55A191DE4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5" y="63153"/>
            <a:ext cx="1219306" cy="11583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C17279-9B87-4E09-B8C1-6127CDB1A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835196" y="-1482847"/>
            <a:ext cx="5520909" cy="105392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57B557-F525-12DB-9416-9A1886B67AD7}"/>
                  </a:ext>
                </a:extLst>
              </p14:cNvPr>
              <p14:cNvContentPartPr/>
              <p14:nvPr/>
            </p14:nvContentPartPr>
            <p14:xfrm>
              <a:off x="10245170" y="2815142"/>
              <a:ext cx="1265400" cy="455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57B557-F525-12DB-9416-9A1886B67A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91170" y="2707227"/>
                <a:ext cx="1373040" cy="670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05CE07-D1EE-4707-3048-6ECBDCCFDC0D}"/>
                  </a:ext>
                </a:extLst>
              </p14:cNvPr>
              <p14:cNvContentPartPr/>
              <p14:nvPr/>
            </p14:nvContentPartPr>
            <p14:xfrm>
              <a:off x="10231130" y="3551342"/>
              <a:ext cx="830520" cy="214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05CE07-D1EE-4707-3048-6ECBDCCFDC0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77130" y="3443342"/>
                <a:ext cx="938160" cy="43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8E542C33-0DFD-E5F3-BE86-58E9AD113D7B}"/>
              </a:ext>
            </a:extLst>
          </p:cNvPr>
          <p:cNvGrpSpPr/>
          <p:nvPr/>
        </p:nvGrpSpPr>
        <p:grpSpPr>
          <a:xfrm rot="21202248">
            <a:off x="6734090" y="3238142"/>
            <a:ext cx="3336120" cy="841320"/>
            <a:chOff x="6734090" y="3238142"/>
            <a:chExt cx="3336120" cy="84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9B2DD2B-58FA-0C62-238B-607EE49DE0F6}"/>
                    </a:ext>
                  </a:extLst>
                </p14:cNvPr>
                <p14:cNvContentPartPr/>
                <p14:nvPr/>
              </p14:nvContentPartPr>
              <p14:xfrm>
                <a:off x="6734090" y="3238142"/>
                <a:ext cx="3336120" cy="794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9B2DD2B-58FA-0C62-238B-607EE49DE0F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25450" y="3229142"/>
                  <a:ext cx="3353760" cy="81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26CD15C-CEBC-E910-17EE-131932C529F7}"/>
                    </a:ext>
                  </a:extLst>
                </p14:cNvPr>
                <p14:cNvContentPartPr/>
                <p14:nvPr/>
              </p14:nvContentPartPr>
              <p14:xfrm>
                <a:off x="6748850" y="3796862"/>
                <a:ext cx="174240" cy="239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26CD15C-CEBC-E910-17EE-131932C529F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39850" y="3788222"/>
                  <a:ext cx="1918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D4CC041-6C51-DF11-217D-1A8D73242965}"/>
                    </a:ext>
                  </a:extLst>
                </p14:cNvPr>
                <p14:cNvContentPartPr/>
                <p14:nvPr/>
              </p14:nvContentPartPr>
              <p14:xfrm>
                <a:off x="6793490" y="4060742"/>
                <a:ext cx="413280" cy="18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D4CC041-6C51-DF11-217D-1A8D7324296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84490" y="4052102"/>
                  <a:ext cx="430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00D3E73-6C17-3750-96A9-2019A3CD1A0E}"/>
                    </a:ext>
                  </a:extLst>
                </p14:cNvPr>
                <p14:cNvContentPartPr/>
                <p14:nvPr/>
              </p14:nvContentPartPr>
              <p14:xfrm>
                <a:off x="6759650" y="4062182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00D3E73-6C17-3750-96A9-2019A3CD1A0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51010" y="40531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CADD127-0646-6B2B-D757-51AD8AFD081E}"/>
                  </a:ext>
                </a:extLst>
              </p14:cNvPr>
              <p14:cNvContentPartPr/>
              <p14:nvPr/>
            </p14:nvContentPartPr>
            <p14:xfrm>
              <a:off x="3970594" y="4159851"/>
              <a:ext cx="2392200" cy="340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CADD127-0646-6B2B-D757-51AD8AFD081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80594" y="3979851"/>
                <a:ext cx="2571840" cy="70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26F665E-DBC4-4050-A8EA-88AD758E5F3F}"/>
                  </a:ext>
                </a:extLst>
              </p14:cNvPr>
              <p14:cNvContentPartPr/>
              <p14:nvPr/>
            </p14:nvContentPartPr>
            <p14:xfrm>
              <a:off x="6315274" y="4218891"/>
              <a:ext cx="483120" cy="59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26F665E-DBC4-4050-A8EA-88AD758E5F3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25634" y="4038891"/>
                <a:ext cx="662760" cy="41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8809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150946-35AD-4E8E-8664-98B92AA323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50"/>
          <a:stretch/>
        </p:blipFill>
        <p:spPr>
          <a:xfrm>
            <a:off x="530943" y="228600"/>
            <a:ext cx="11171902" cy="659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99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0D3DCE-B3C1-4D94-BD17-462EFCD51980}"/>
              </a:ext>
            </a:extLst>
          </p:cNvPr>
          <p:cNvSpPr/>
          <p:nvPr/>
        </p:nvSpPr>
        <p:spPr>
          <a:xfrm>
            <a:off x="1078951" y="489600"/>
            <a:ext cx="10449464" cy="6108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E" sz="2400" b="1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VERIFIED RESULTS FOR ONE COMPANY</a:t>
            </a:r>
            <a:endParaRPr lang="en-AU" sz="2400" u="sng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IE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Major process bottlenecks removed</a:t>
            </a:r>
            <a:endParaRPr lang="en-A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IE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Defined job roles in conjunction with the redesigned process map </a:t>
            </a:r>
            <a:endParaRPr lang="en-A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IE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 staff know EXACTLY what their responsibilities are with procedures and flow charts to follow</a:t>
            </a:r>
            <a:endParaRPr lang="en-A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IE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estimated saving of 83 minutes per job which equated to 51 hours per week of additional time available by current employees</a:t>
            </a:r>
            <a:endParaRPr lang="en-A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IE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Profitability increase was 134% against last year’s average</a:t>
            </a:r>
            <a:endParaRPr lang="en-A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IE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Labour expenses reduced by 9%</a:t>
            </a:r>
            <a:endParaRPr lang="en-A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IE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Cost of sales reduced by 6%</a:t>
            </a:r>
            <a:endParaRPr lang="en-A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IE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Job cards waiting to be invoiced reduced by 29%</a:t>
            </a:r>
            <a:endParaRPr lang="en-A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IE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17% decrease in aged receivables </a:t>
            </a:r>
            <a:endParaRPr lang="en-A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IE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55% decrease in cost of defects</a:t>
            </a:r>
            <a:endParaRPr lang="en-A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IE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7% increase in average dollar sale</a:t>
            </a:r>
            <a:endParaRPr lang="en-A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36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indoor, table, dining table&#10;&#10;Description automatically generated">
            <a:extLst>
              <a:ext uri="{FF2B5EF4-FFF2-40B4-BE49-F238E27FC236}">
                <a16:creationId xmlns:a16="http://schemas.microsoft.com/office/drawing/2014/main" id="{FBBD6A6C-DA9F-9D0E-26CA-BB0A5A131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5152"/>
            <a:ext cx="11277600" cy="518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58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D3FC41-05C4-4D7E-A441-962A750170EC}"/>
              </a:ext>
            </a:extLst>
          </p:cNvPr>
          <p:cNvSpPr/>
          <p:nvPr/>
        </p:nvSpPr>
        <p:spPr>
          <a:xfrm>
            <a:off x="350807" y="713378"/>
            <a:ext cx="11726173" cy="4919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AU" sz="2400" b="1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FROM OTHER WORKFLOW/PROCESS IMPROVEMENT PROJECTS</a:t>
            </a:r>
            <a:endParaRPr lang="en-AU" sz="2400" u="sng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Invoice turnaround from 90 days average to 5 days (job complete to invoice sent)</a:t>
            </a:r>
            <a:endParaRPr lang="en-A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Administration time for one role reduced from 5 days per week to 2 days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821 increased billable hours made available through streamlining ordering process</a:t>
            </a:r>
            <a:endParaRPr lang="en-A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days per month of administration time made available</a:t>
            </a:r>
            <a:endParaRPr lang="en-A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Quote times reduced by 50%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238% nett profit increase in seven months through increased job flow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216% productivity increase in billable hours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47% revenue increase (the year after) from the firm’s continual application of the efficiency model implemented throughout the consulting project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65% increase in work over 4-months: reducing workflow bottlenecks combined with a  marketing strategy</a:t>
            </a:r>
            <a:endParaRPr lang="en-A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389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81DA1C-CC8A-4C3B-B945-10B9AD35DC8B}"/>
              </a:ext>
            </a:extLst>
          </p:cNvPr>
          <p:cNvSpPr/>
          <p:nvPr/>
        </p:nvSpPr>
        <p:spPr>
          <a:xfrm>
            <a:off x="552091" y="661358"/>
            <a:ext cx="102769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RAY HODGE EFFICIENCY IMPROVEMENT MODEL </a:t>
            </a:r>
            <a:endParaRPr lang="en-AU" sz="2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A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255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Select Improvement Area </a:t>
            </a:r>
            <a:endParaRPr lang="en-A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255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2. Map Relevant Processes </a:t>
            </a:r>
            <a:endParaRPr lang="en-A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255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 Identify Waste </a:t>
            </a:r>
            <a:endParaRPr lang="en-A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255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4. Create Change Strategy </a:t>
            </a:r>
          </a:p>
          <a:p>
            <a:pPr>
              <a:spcAft>
                <a:spcPts val="255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Gather historical data to use as a baseline measurement</a:t>
            </a:r>
            <a:endParaRPr lang="en-A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255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6. Implement changes</a:t>
            </a:r>
            <a:endParaRPr lang="en-A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255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7. Measure results against the baseline</a:t>
            </a:r>
          </a:p>
          <a:p>
            <a:pPr>
              <a:spcAft>
                <a:spcPts val="255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8. Manage changes and adjust as required</a:t>
            </a:r>
            <a:endParaRPr lang="en-A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255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9. Rinse and repeat </a:t>
            </a:r>
            <a:endParaRPr lang="en-AU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F4FFEF1-0867-CE13-E22A-0C346E6BA6AC}"/>
                  </a:ext>
                </a:extLst>
              </p14:cNvPr>
              <p14:cNvContentPartPr/>
              <p14:nvPr/>
            </p14:nvContentPartPr>
            <p14:xfrm>
              <a:off x="2374490" y="-2345098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F4FFEF1-0867-CE13-E22A-0C346E6BA6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5490" y="-235409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9392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0248-026C-5A15-D626-5DD9C41A8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TIME MANAGEMENT</a:t>
            </a:r>
          </a:p>
        </p:txBody>
      </p:sp>
    </p:spTree>
    <p:extLst>
      <p:ext uri="{BB962C8B-B14F-4D97-AF65-F5344CB8AC3E}">
        <p14:creationId xmlns:p14="http://schemas.microsoft.com/office/powerpoint/2010/main" val="2423665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8432E4-97AF-BD26-5528-D12CF2363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815" y="643467"/>
            <a:ext cx="7074370" cy="5571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B80F53-FE4A-3C22-ED1B-800C9E79B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96" y="465719"/>
            <a:ext cx="1219306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41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8224CC-1A4C-425C-AA1A-55A191DE4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96" y="465719"/>
            <a:ext cx="1219306" cy="11583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00619E-9BBE-414D-8599-0C8AFD83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305" y="484377"/>
            <a:ext cx="4761389" cy="588924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71C806-6264-5EAA-757B-08E32461DA16}"/>
              </a:ext>
            </a:extLst>
          </p:cNvPr>
          <p:cNvCxnSpPr/>
          <p:nvPr/>
        </p:nvCxnSpPr>
        <p:spPr>
          <a:xfrm>
            <a:off x="3283226" y="3989707"/>
            <a:ext cx="562554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12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8224CC-1A4C-425C-AA1A-55A191DE4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96" y="465719"/>
            <a:ext cx="1219306" cy="1158340"/>
          </a:xfrm>
          <a:prstGeom prst="rect">
            <a:avLst/>
          </a:prstGeom>
        </p:spPr>
      </p:pic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94F9CE2-C470-40E2-975E-42C173356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008" y="879231"/>
            <a:ext cx="6079704" cy="58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CDC500-3E5C-A508-F73B-DC73B3298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401" y="1289713"/>
            <a:ext cx="4288273" cy="40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74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8224CC-1A4C-425C-AA1A-55A191DE4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96" y="465719"/>
            <a:ext cx="1219306" cy="11583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9F0F99-D90C-4464-B128-49AF3E159E46}"/>
              </a:ext>
            </a:extLst>
          </p:cNvPr>
          <p:cNvSpPr txBox="1"/>
          <p:nvPr/>
        </p:nvSpPr>
        <p:spPr>
          <a:xfrm>
            <a:off x="3048000" y="1762547"/>
            <a:ext cx="6096000" cy="3697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Font typeface="Symbol" panose="05050102010706020507" pitchFamily="18" charset="2"/>
              <a:buChar char=""/>
              <a:tabLst>
                <a:tab pos="57150" algn="l"/>
              </a:tabLst>
            </a:pPr>
            <a:r>
              <a:rPr lang="en-A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Call James Gowrie</a:t>
            </a:r>
          </a:p>
          <a:p>
            <a:pPr marL="342900" lvl="0" indent="-342900">
              <a:lnSpc>
                <a:spcPct val="200000"/>
              </a:lnSpc>
              <a:buFont typeface="Symbol" panose="05050102010706020507" pitchFamily="18" charset="2"/>
              <a:buChar char=""/>
              <a:tabLst>
                <a:tab pos="57150" algn="l"/>
              </a:tabLst>
            </a:pPr>
            <a:r>
              <a:rPr lang="en-A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Write report for ACME.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>
              <a:lnSpc>
                <a:spcPct val="200000"/>
              </a:lnSpc>
              <a:buFont typeface="Symbol" panose="05050102010706020507" pitchFamily="18" charset="2"/>
              <a:buChar char=""/>
              <a:tabLst>
                <a:tab pos="57150" algn="l"/>
              </a:tabLst>
            </a:pPr>
            <a:r>
              <a:rPr lang="en-A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Arrange meeting with Sarah and Gary.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>
              <a:lnSpc>
                <a:spcPct val="200000"/>
              </a:lnSpc>
              <a:buFont typeface="Symbol" panose="05050102010706020507" pitchFamily="18" charset="2"/>
              <a:buChar char=""/>
              <a:tabLst>
                <a:tab pos="57150" algn="l"/>
              </a:tabLst>
            </a:pPr>
            <a:r>
              <a:rPr lang="en-A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Submit tender to Northern Star.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>
              <a:lnSpc>
                <a:spcPct val="200000"/>
              </a:lnSpc>
              <a:buFont typeface="Symbol" panose="05050102010706020507" pitchFamily="18" charset="2"/>
              <a:buChar char=""/>
              <a:tabLst>
                <a:tab pos="57150" algn="l"/>
              </a:tabLst>
            </a:pPr>
            <a:r>
              <a:rPr lang="en-A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Follow up CRM progress with Jane.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>
              <a:lnSpc>
                <a:spcPct val="200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57150" algn="l"/>
              </a:tabLst>
            </a:pPr>
            <a:r>
              <a:rPr lang="en-A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Review last month's financials.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27147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8224CC-1A4C-425C-AA1A-55A191DE4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96" y="465719"/>
            <a:ext cx="1219306" cy="1158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67599F-3875-4A7D-BD3B-BCB57F64F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672" y="2262187"/>
            <a:ext cx="577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95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8224CC-1A4C-425C-AA1A-55A191DE4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96" y="465719"/>
            <a:ext cx="1219306" cy="115834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5222503-CE28-450D-9328-4A2346C0FD79}"/>
              </a:ext>
            </a:extLst>
          </p:cNvPr>
          <p:cNvGrpSpPr/>
          <p:nvPr/>
        </p:nvGrpSpPr>
        <p:grpSpPr>
          <a:xfrm>
            <a:off x="3431177" y="1132465"/>
            <a:ext cx="5525589" cy="4249432"/>
            <a:chOff x="4424289" y="799585"/>
            <a:chExt cx="3733510" cy="312732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26EA475-DC0B-4EA8-9DB4-EE393E463599}"/>
                </a:ext>
              </a:extLst>
            </p:cNvPr>
            <p:cNvSpPr txBox="1"/>
            <p:nvPr/>
          </p:nvSpPr>
          <p:spPr>
            <a:xfrm>
              <a:off x="4424289" y="799585"/>
              <a:ext cx="3733510" cy="33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3809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Fig 3.3 The All Roads Syndrome</a:t>
              </a:r>
              <a:endPara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Graphic 7" descr="Run">
              <a:extLst>
                <a:ext uri="{FF2B5EF4-FFF2-40B4-BE49-F238E27FC236}">
                  <a16:creationId xmlns:a16="http://schemas.microsoft.com/office/drawing/2014/main" id="{C1EFB999-F9C4-4B5A-B855-B6FAF9B52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15000" y="1546876"/>
              <a:ext cx="762000" cy="762000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B3EA17F-E5E6-41A7-BDD1-5089A8C04C3A}"/>
                </a:ext>
              </a:extLst>
            </p:cNvPr>
            <p:cNvCxnSpPr/>
            <p:nvPr/>
          </p:nvCxnSpPr>
          <p:spPr>
            <a:xfrm>
              <a:off x="4976567" y="2097463"/>
              <a:ext cx="675588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E897552-2B0F-4A81-8C73-BAB21150ABA4}"/>
                </a:ext>
              </a:extLst>
            </p:cNvPr>
            <p:cNvCxnSpPr/>
            <p:nvPr/>
          </p:nvCxnSpPr>
          <p:spPr>
            <a:xfrm>
              <a:off x="4976567" y="1767526"/>
              <a:ext cx="675588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923D5EF-5DD8-48A4-8C0D-7D64C52DB5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2712" y="1767526"/>
              <a:ext cx="655948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3C46C17-218F-44B4-87B9-F4F4A3F291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2712" y="2097463"/>
              <a:ext cx="655948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pic>
          <p:nvPicPr>
            <p:cNvPr id="13" name="Graphic 12" descr="Man">
              <a:extLst>
                <a:ext uri="{FF2B5EF4-FFF2-40B4-BE49-F238E27FC236}">
                  <a16:creationId xmlns:a16="http://schemas.microsoft.com/office/drawing/2014/main" id="{7A0791E5-9809-4BE5-B037-85B45A487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15000" y="2383680"/>
              <a:ext cx="762000" cy="762000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A68B9B2-3D97-4AD3-AE86-BC3BD6F38C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2711" y="2553289"/>
              <a:ext cx="655948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B6C413A-2603-467F-B277-C1B17EAFF882}"/>
                </a:ext>
              </a:extLst>
            </p:cNvPr>
            <p:cNvCxnSpPr/>
            <p:nvPr/>
          </p:nvCxnSpPr>
          <p:spPr>
            <a:xfrm>
              <a:off x="4976567" y="2563463"/>
              <a:ext cx="675588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DC7419BC-1D53-4F43-9CD8-7CAB80B8405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956279" y="2733124"/>
              <a:ext cx="727272" cy="664483"/>
            </a:xfrm>
            <a:prstGeom prst="curvedConnector3">
              <a:avLst>
                <a:gd name="adj1" fmla="val -110"/>
              </a:avLst>
            </a:prstGeom>
            <a:noFill/>
            <a:ln w="12700" cap="flat" cmpd="sng" algn="ctr">
              <a:solidFill>
                <a:srgbClr val="00B0F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7" name="Connector: Curved 16">
              <a:extLst>
                <a:ext uri="{FF2B5EF4-FFF2-40B4-BE49-F238E27FC236}">
                  <a16:creationId xmlns:a16="http://schemas.microsoft.com/office/drawing/2014/main" id="{3CB62143-9283-427D-BF9F-EF3311FE19D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480619" y="2760956"/>
              <a:ext cx="727269" cy="608818"/>
            </a:xfrm>
            <a:prstGeom prst="curvedConnector3">
              <a:avLst>
                <a:gd name="adj1" fmla="val 801"/>
              </a:avLst>
            </a:prstGeom>
            <a:noFill/>
            <a:ln w="12700" cap="flat" cmpd="sng" algn="ctr">
              <a:solidFill>
                <a:srgbClr val="00B0F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37F704-490C-4456-AAFD-21B1D0452818}"/>
                </a:ext>
              </a:extLst>
            </p:cNvPr>
            <p:cNvSpPr txBox="1"/>
            <p:nvPr/>
          </p:nvSpPr>
          <p:spPr>
            <a:xfrm>
              <a:off x="4554440" y="1488227"/>
              <a:ext cx="332732" cy="239835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defTabSz="3809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       Some roads        All roads 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DCA25B7-89AE-49C3-9DE2-02E1D94767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2711" y="2922543"/>
              <a:ext cx="655948" cy="654897"/>
            </a:xfrm>
            <a:prstGeom prst="straightConnector1">
              <a:avLst/>
            </a:prstGeom>
            <a:noFill/>
            <a:ln w="12700" cap="flat" cmpd="sng" algn="ctr">
              <a:solidFill>
                <a:srgbClr val="92D05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A7E4E77-95A7-4216-BCAA-20F544A6802D}"/>
                </a:ext>
              </a:extLst>
            </p:cNvPr>
            <p:cNvCxnSpPr>
              <a:cxnSpLocks/>
            </p:cNvCxnSpPr>
            <p:nvPr/>
          </p:nvCxnSpPr>
          <p:spPr>
            <a:xfrm>
              <a:off x="4987674" y="2883227"/>
              <a:ext cx="680194" cy="694213"/>
            </a:xfrm>
            <a:prstGeom prst="straightConnector1">
              <a:avLst/>
            </a:prstGeom>
            <a:noFill/>
            <a:ln w="12700" cap="flat" cmpd="sng" algn="ctr">
              <a:solidFill>
                <a:srgbClr val="92D050"/>
              </a:solidFill>
              <a:prstDash val="solid"/>
              <a:miter lim="800000"/>
              <a:tailEnd type="triangle"/>
            </a:ln>
            <a:effectLst/>
          </p:spPr>
        </p:cxnSp>
        <p:pic>
          <p:nvPicPr>
            <p:cNvPr id="21" name="Graphic 20" descr="Children">
              <a:extLst>
                <a:ext uri="{FF2B5EF4-FFF2-40B4-BE49-F238E27FC236}">
                  <a16:creationId xmlns:a16="http://schemas.microsoft.com/office/drawing/2014/main" id="{437F4280-B833-4FD3-86FE-E4BEB1AD6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15000" y="3164912"/>
              <a:ext cx="762000" cy="76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38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on a desk&#10;&#10;Description automatically generated with medium confidence">
            <a:extLst>
              <a:ext uri="{FF2B5EF4-FFF2-40B4-BE49-F238E27FC236}">
                <a16:creationId xmlns:a16="http://schemas.microsoft.com/office/drawing/2014/main" id="{0531A5FF-F936-A3C1-48A5-08C2A0151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889000"/>
            <a:ext cx="8128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53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8224CC-1A4C-425C-AA1A-55A191DE4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96" y="465719"/>
            <a:ext cx="1219306" cy="11583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6EA475-DC0B-4EA8-9DB4-EE393E463599}"/>
              </a:ext>
            </a:extLst>
          </p:cNvPr>
          <p:cNvSpPr txBox="1"/>
          <p:nvPr/>
        </p:nvSpPr>
        <p:spPr>
          <a:xfrm>
            <a:off x="4236794" y="380859"/>
            <a:ext cx="3518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3809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Time Analysis Example</a:t>
            </a:r>
            <a:endParaRPr kumimoji="0" lang="en-A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etter&#10;&#10;Description automatically generated">
            <a:extLst>
              <a:ext uri="{FF2B5EF4-FFF2-40B4-BE49-F238E27FC236}">
                <a16:creationId xmlns:a16="http://schemas.microsoft.com/office/drawing/2014/main" id="{53EB92BC-2F8C-4BE7-B162-E8D86A2218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" b="20443"/>
          <a:stretch/>
        </p:blipFill>
        <p:spPr>
          <a:xfrm>
            <a:off x="3084315" y="842524"/>
            <a:ext cx="5928046" cy="551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40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8224CC-1A4C-425C-AA1A-55A191DE4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96" y="465719"/>
            <a:ext cx="1219306" cy="1158340"/>
          </a:xfrm>
          <a:prstGeom prst="rect">
            <a:avLst/>
          </a:prstGeom>
        </p:spPr>
      </p:pic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BEE4896-96DD-4A7B-BEFF-31E7E4CC5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604" y="1890906"/>
            <a:ext cx="7088792" cy="307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52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32E25-ACB8-028C-C976-D1AFF954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1099495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55CEFE-BA10-857E-7AB9-03E53FCEF1B9}"/>
              </a:ext>
            </a:extLst>
          </p:cNvPr>
          <p:cNvSpPr txBox="1"/>
          <p:nvPr/>
        </p:nvSpPr>
        <p:spPr>
          <a:xfrm>
            <a:off x="1606732" y="1069932"/>
            <a:ext cx="8589372" cy="4420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“</a:t>
            </a: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are concerned, then, with the causes of human </a:t>
            </a:r>
            <a:r>
              <a:rPr lang="en-A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behavior</a:t>
            </a: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We want to know why men behave as they do. Any condition or event which can be shown to have an effect upon </a:t>
            </a:r>
            <a:r>
              <a:rPr lang="en-A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behavior</a:t>
            </a: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must be taken into account. By discovering and </a:t>
            </a:r>
            <a:r>
              <a:rPr lang="en-A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analyzing</a:t>
            </a: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these causes we can predict </a:t>
            </a:r>
            <a:r>
              <a:rPr lang="en-A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behavior</a:t>
            </a: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to the extent that we can manipulate them, we can control </a:t>
            </a:r>
            <a:r>
              <a:rPr lang="en-A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behavior</a:t>
            </a: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.”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38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23FB26-C820-8F40-8E07-EC0CE5D0E338}"/>
              </a:ext>
            </a:extLst>
          </p:cNvPr>
          <p:cNvSpPr txBox="1"/>
          <p:nvPr/>
        </p:nvSpPr>
        <p:spPr>
          <a:xfrm>
            <a:off x="2065293" y="1176885"/>
            <a:ext cx="8061414" cy="2943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sz="2400" dirty="0">
                <a:latin typeface="Calibri" panose="020F0502020204030204" pitchFamily="34" charset="0"/>
                <a:cs typeface="Arial" panose="020B0604020202020204" pitchFamily="34" charset="0"/>
              </a:rPr>
              <a:t>“The most important feature of the laboratory method is the deliberate manipulation of variables: the importance of a given condition is determined by changing it in a controlled fashion and observing the result.”</a:t>
            </a:r>
            <a:endParaRPr 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357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E30D44-E912-DDD5-F5D7-B00FAC08037B}"/>
              </a:ext>
            </a:extLst>
          </p:cNvPr>
          <p:cNvSpPr/>
          <p:nvPr/>
        </p:nvSpPr>
        <p:spPr>
          <a:xfrm>
            <a:off x="4820218" y="2457474"/>
            <a:ext cx="1910227" cy="1378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Turn up to 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AFFF1B-61B9-C693-81AB-21B07060190D}"/>
              </a:ext>
            </a:extLst>
          </p:cNvPr>
          <p:cNvSpPr/>
          <p:nvPr/>
        </p:nvSpPr>
        <p:spPr>
          <a:xfrm>
            <a:off x="10270866" y="2455817"/>
            <a:ext cx="1403104" cy="1225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Meet KPI’s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040840-D295-FF5D-C00D-D763C338956B}"/>
              </a:ext>
            </a:extLst>
          </p:cNvPr>
          <p:cNvSpPr/>
          <p:nvPr/>
        </p:nvSpPr>
        <p:spPr>
          <a:xfrm>
            <a:off x="4920453" y="4236441"/>
            <a:ext cx="2011680" cy="1861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Work Domain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1357DA-B296-132E-91E9-8C639E474713}"/>
              </a:ext>
            </a:extLst>
          </p:cNvPr>
          <p:cNvSpPr/>
          <p:nvPr/>
        </p:nvSpPr>
        <p:spPr>
          <a:xfrm>
            <a:off x="296693" y="1292322"/>
            <a:ext cx="3673996" cy="3789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/>
              <a:t>Personal Domain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D072DE-930C-EAD8-385B-9BFE2E9A7656}"/>
              </a:ext>
            </a:extLst>
          </p:cNvPr>
          <p:cNvSpPr/>
          <p:nvPr/>
        </p:nvSpPr>
        <p:spPr>
          <a:xfrm>
            <a:off x="7341109" y="2256196"/>
            <a:ext cx="2140045" cy="16430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Interfering State</a:t>
            </a:r>
          </a:p>
          <a:p>
            <a:pPr algn="ctr"/>
            <a:endParaRPr lang="en-US" sz="24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EB5B1C-6C7D-4F73-9F70-6174B037052E}"/>
              </a:ext>
            </a:extLst>
          </p:cNvPr>
          <p:cNvCxnSpPr>
            <a:cxnSpLocks/>
          </p:cNvCxnSpPr>
          <p:nvPr/>
        </p:nvCxnSpPr>
        <p:spPr>
          <a:xfrm>
            <a:off x="3578398" y="1725520"/>
            <a:ext cx="4063973" cy="6401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D03DDBC-83D2-34AA-4FF4-FF90D839A63A}"/>
              </a:ext>
            </a:extLst>
          </p:cNvPr>
          <p:cNvCxnSpPr>
            <a:cxnSpLocks/>
          </p:cNvCxnSpPr>
          <p:nvPr/>
        </p:nvCxnSpPr>
        <p:spPr>
          <a:xfrm>
            <a:off x="4006539" y="3241675"/>
            <a:ext cx="75966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BA8C7CC-43B7-CDCC-76F6-2267B793A867}"/>
              </a:ext>
            </a:extLst>
          </p:cNvPr>
          <p:cNvCxnSpPr>
            <a:cxnSpLocks/>
          </p:cNvCxnSpPr>
          <p:nvPr/>
        </p:nvCxnSpPr>
        <p:spPr>
          <a:xfrm>
            <a:off x="9486298" y="3009560"/>
            <a:ext cx="81455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71F92C-3BA9-E03E-8F35-873D05882EDE}"/>
              </a:ext>
            </a:extLst>
          </p:cNvPr>
          <p:cNvCxnSpPr>
            <a:cxnSpLocks/>
          </p:cNvCxnSpPr>
          <p:nvPr/>
        </p:nvCxnSpPr>
        <p:spPr>
          <a:xfrm flipV="1">
            <a:off x="6932133" y="4029889"/>
            <a:ext cx="710238" cy="7596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 descr="Woman wearing a cardigan">
            <a:extLst>
              <a:ext uri="{FF2B5EF4-FFF2-40B4-BE49-F238E27FC236}">
                <a16:creationId xmlns:a16="http://schemas.microsoft.com/office/drawing/2014/main" id="{7AD575C3-D110-6960-5756-B46B2111F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9288" y="3186927"/>
            <a:ext cx="1209675" cy="168592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01C628-7F66-EA29-7736-D04B219DDCF0}"/>
              </a:ext>
            </a:extLst>
          </p:cNvPr>
          <p:cNvCxnSpPr>
            <a:cxnSpLocks/>
          </p:cNvCxnSpPr>
          <p:nvPr/>
        </p:nvCxnSpPr>
        <p:spPr>
          <a:xfrm>
            <a:off x="9893577" y="1759865"/>
            <a:ext cx="0" cy="2585632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3E12D12-A4C3-332A-81FE-35938C18C835}"/>
              </a:ext>
            </a:extLst>
          </p:cNvPr>
          <p:cNvSpPr txBox="1"/>
          <p:nvPr/>
        </p:nvSpPr>
        <p:spPr>
          <a:xfrm>
            <a:off x="545284" y="159391"/>
            <a:ext cx="6107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Cause</a:t>
            </a:r>
          </a:p>
          <a:p>
            <a:pPr algn="ctr"/>
            <a:r>
              <a:rPr lang="en-US" sz="2400" i="1" dirty="0"/>
              <a:t>Independent variables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4CC616-5F8F-E286-DA72-C089DFD10EE3}"/>
              </a:ext>
            </a:extLst>
          </p:cNvPr>
          <p:cNvSpPr txBox="1"/>
          <p:nvPr/>
        </p:nvSpPr>
        <p:spPr>
          <a:xfrm>
            <a:off x="7341109" y="213686"/>
            <a:ext cx="4006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Effect</a:t>
            </a:r>
          </a:p>
          <a:p>
            <a:pPr algn="ctr"/>
            <a:r>
              <a:rPr lang="en-US" sz="2400" i="1" dirty="0"/>
              <a:t>Dependent variables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D9039D-4E30-6319-5A61-C0820076DA8A}"/>
              </a:ext>
            </a:extLst>
          </p:cNvPr>
          <p:cNvCxnSpPr/>
          <p:nvPr/>
        </p:nvCxnSpPr>
        <p:spPr>
          <a:xfrm>
            <a:off x="7142865" y="401669"/>
            <a:ext cx="0" cy="6056851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84CE7E-71D8-BB35-1677-3902FD64BB13}"/>
              </a:ext>
            </a:extLst>
          </p:cNvPr>
          <p:cNvCxnSpPr>
            <a:cxnSpLocks/>
          </p:cNvCxnSpPr>
          <p:nvPr/>
        </p:nvCxnSpPr>
        <p:spPr>
          <a:xfrm flipH="1">
            <a:off x="5912759" y="3835605"/>
            <a:ext cx="1" cy="5098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420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88D20E6-0479-C283-22B4-85EA03696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75515"/>
              </p:ext>
            </p:extLst>
          </p:nvPr>
        </p:nvGraphicFramePr>
        <p:xfrm>
          <a:off x="652630" y="913691"/>
          <a:ext cx="10886739" cy="5256706"/>
        </p:xfrm>
        <a:graphic>
          <a:graphicData uri="http://schemas.openxmlformats.org/drawingml/2006/table">
            <a:tbl>
              <a:tblPr/>
              <a:tblGrid>
                <a:gridCol w="1662867">
                  <a:extLst>
                    <a:ext uri="{9D8B030D-6E8A-4147-A177-3AD203B41FA5}">
                      <a16:colId xmlns:a16="http://schemas.microsoft.com/office/drawing/2014/main" val="1077329406"/>
                    </a:ext>
                  </a:extLst>
                </a:gridCol>
                <a:gridCol w="2109019">
                  <a:extLst>
                    <a:ext uri="{9D8B030D-6E8A-4147-A177-3AD203B41FA5}">
                      <a16:colId xmlns:a16="http://schemas.microsoft.com/office/drawing/2014/main" val="4131649879"/>
                    </a:ext>
                  </a:extLst>
                </a:gridCol>
                <a:gridCol w="2168013">
                  <a:extLst>
                    <a:ext uri="{9D8B030D-6E8A-4147-A177-3AD203B41FA5}">
                      <a16:colId xmlns:a16="http://schemas.microsoft.com/office/drawing/2014/main" val="3206657856"/>
                    </a:ext>
                  </a:extLst>
                </a:gridCol>
                <a:gridCol w="2050026">
                  <a:extLst>
                    <a:ext uri="{9D8B030D-6E8A-4147-A177-3AD203B41FA5}">
                      <a16:colId xmlns:a16="http://schemas.microsoft.com/office/drawing/2014/main" val="346274322"/>
                    </a:ext>
                  </a:extLst>
                </a:gridCol>
                <a:gridCol w="1375952">
                  <a:extLst>
                    <a:ext uri="{9D8B030D-6E8A-4147-A177-3AD203B41FA5}">
                      <a16:colId xmlns:a16="http://schemas.microsoft.com/office/drawing/2014/main" val="3165962790"/>
                    </a:ext>
                  </a:extLst>
                </a:gridCol>
                <a:gridCol w="1520862">
                  <a:extLst>
                    <a:ext uri="{9D8B030D-6E8A-4147-A177-3AD203B41FA5}">
                      <a16:colId xmlns:a16="http://schemas.microsoft.com/office/drawing/2014/main" val="4085304621"/>
                    </a:ext>
                  </a:extLst>
                </a:gridCol>
              </a:tblGrid>
              <a:tr h="2493186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</a:rPr>
                        <a:t>Change Outcomes</a:t>
                      </a:r>
                      <a:br>
                        <a:rPr lang="en-US" sz="2400" b="1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</a:rPr>
                        <a:t>(what does it look like?)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DEPENDENT VARIABLES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</a:rPr>
                        <a:t>New conditions required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240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INDEPENDENT VARIABLES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</a:rPr>
                        <a:t>Available alternate behaviors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INDEPENDENT VARIABLES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</a:rPr>
                        <a:t>ReinforcementRequired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</a:rPr>
                        <a:t>Costs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</a:rPr>
                        <a:t>Benefits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655275"/>
                  </a:ext>
                </a:extLst>
              </a:tr>
              <a:tr h="46820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 Reduction in “where are you calls”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Finish at 4pm and midday Friday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Work on phone fear strategies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Intermittent praise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 6 – hours less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</a:rPr>
                        <a:t>p.w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Less tired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More focus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Decreased stress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804058"/>
                  </a:ext>
                </a:extLst>
              </a:tr>
              <a:tr h="46820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Supportive leadership environment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Block time for the hard calls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List all pro-active calls </a:t>
                      </a:r>
                      <a:r>
                        <a:rPr lang="en-US" sz="24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then where r u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35578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8242CC63-A5CA-BE6A-E13C-49BD8AB12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26812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706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666F5-7AE7-412C-85B5-A68879EF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038" y="426948"/>
            <a:ext cx="1876605" cy="587008"/>
          </a:xfrm>
        </p:spPr>
        <p:txBody>
          <a:bodyPr>
            <a:noAutofit/>
          </a:bodyPr>
          <a:lstStyle/>
          <a:p>
            <a:r>
              <a:rPr lang="en-US" sz="2400" b="1" u="sng" dirty="0">
                <a:latin typeface="+mn-lt"/>
              </a:rPr>
              <a:t>Social Styles</a:t>
            </a:r>
            <a:endParaRPr lang="en-AU" sz="2400" b="1" u="sng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428E5B-4B59-4B23-85BD-81A4F676A3CF}"/>
              </a:ext>
            </a:extLst>
          </p:cNvPr>
          <p:cNvGrpSpPr/>
          <p:nvPr/>
        </p:nvGrpSpPr>
        <p:grpSpPr>
          <a:xfrm>
            <a:off x="1902072" y="1064180"/>
            <a:ext cx="7764753" cy="4811075"/>
            <a:chOff x="1902072" y="1064180"/>
            <a:chExt cx="7764753" cy="481107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CE87B28-84C4-4EC0-B9B9-BF615986C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5130" y="5375340"/>
              <a:ext cx="518205" cy="49991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F9360A-48C1-438A-B1AE-C605D3BA7BAB}"/>
                </a:ext>
              </a:extLst>
            </p:cNvPr>
            <p:cNvSpPr txBox="1"/>
            <p:nvPr/>
          </p:nvSpPr>
          <p:spPr>
            <a:xfrm>
              <a:off x="8585247" y="3347647"/>
              <a:ext cx="1081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Directive</a:t>
              </a:r>
              <a:endParaRPr lang="en-AU" i="1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D0E4AAE-4273-4B7D-86FD-A25A3F3D22C5}"/>
                </a:ext>
              </a:extLst>
            </p:cNvPr>
            <p:cNvGrpSpPr/>
            <p:nvPr/>
          </p:nvGrpSpPr>
          <p:grpSpPr>
            <a:xfrm>
              <a:off x="1902072" y="1064180"/>
              <a:ext cx="6638569" cy="4371943"/>
              <a:chOff x="1982395" y="1484758"/>
              <a:chExt cx="6638569" cy="4371943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6C895D7A-76F9-428E-970F-5340D4ED909B}"/>
                  </a:ext>
                </a:extLst>
              </p:cNvPr>
              <p:cNvCxnSpPr/>
              <p:nvPr/>
            </p:nvCxnSpPr>
            <p:spPr>
              <a:xfrm>
                <a:off x="3954086" y="3945413"/>
                <a:ext cx="4283825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50ADE92-AFCC-44FB-9606-B7572AC6EE78}"/>
                  </a:ext>
                </a:extLst>
              </p:cNvPr>
              <p:cNvCxnSpPr/>
              <p:nvPr/>
            </p:nvCxnSpPr>
            <p:spPr>
              <a:xfrm flipV="1">
                <a:off x="6096000" y="2043485"/>
                <a:ext cx="0" cy="380867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88E86B-2BAE-405B-99B1-D1F9866DA999}"/>
                  </a:ext>
                </a:extLst>
              </p:cNvPr>
              <p:cNvSpPr txBox="1"/>
              <p:nvPr/>
            </p:nvSpPr>
            <p:spPr>
              <a:xfrm>
                <a:off x="3883011" y="3897522"/>
                <a:ext cx="1510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chemeClr val="accent1"/>
                    </a:solidFill>
                  </a:rPr>
                  <a:t>Assertiveness</a:t>
                </a:r>
                <a:endParaRPr lang="en-AU" b="1" i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B56E7E-C0F6-4A1A-A9F3-51B87BD2B45E}"/>
                  </a:ext>
                </a:extLst>
              </p:cNvPr>
              <p:cNvSpPr txBox="1"/>
              <p:nvPr/>
            </p:nvSpPr>
            <p:spPr>
              <a:xfrm rot="16200000">
                <a:off x="5449757" y="4841128"/>
                <a:ext cx="1661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chemeClr val="accent1"/>
                    </a:solidFill>
                  </a:rPr>
                  <a:t>Responsiveness</a:t>
                </a:r>
                <a:endParaRPr lang="en-AU" b="1" i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FC03B3-8BEA-4512-9924-BDDD37B1A1AF}"/>
                  </a:ext>
                </a:extLst>
              </p:cNvPr>
              <p:cNvSpPr txBox="1"/>
              <p:nvPr/>
            </p:nvSpPr>
            <p:spPr>
              <a:xfrm>
                <a:off x="3667839" y="3759588"/>
                <a:ext cx="2862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0</a:t>
                </a:r>
                <a:endParaRPr lang="en-AU" i="1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2069AC-3024-46A5-B627-C90E352E5D3A}"/>
                  </a:ext>
                </a:extLst>
              </p:cNvPr>
              <p:cNvSpPr txBox="1"/>
              <p:nvPr/>
            </p:nvSpPr>
            <p:spPr>
              <a:xfrm>
                <a:off x="8191598" y="3760747"/>
                <a:ext cx="4293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10</a:t>
                </a:r>
                <a:endParaRPr lang="en-AU" i="1" dirty="0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D9F6990-035C-4DCF-8348-EA19904374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4814" y="1705730"/>
                <a:ext cx="402371" cy="499915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63ED3C-DD0B-49E9-866A-25CED2570243}"/>
                  </a:ext>
                </a:extLst>
              </p:cNvPr>
              <p:cNvSpPr txBox="1"/>
              <p:nvPr/>
            </p:nvSpPr>
            <p:spPr>
              <a:xfrm>
                <a:off x="4943219" y="1484758"/>
                <a:ext cx="2385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Emotionally Controlled</a:t>
                </a:r>
                <a:endParaRPr lang="en-AU" i="1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B8A9FA9-BC51-4F95-9577-6C899D4AC35C}"/>
                  </a:ext>
                </a:extLst>
              </p:cNvPr>
              <p:cNvSpPr txBox="1"/>
              <p:nvPr/>
            </p:nvSpPr>
            <p:spPr>
              <a:xfrm>
                <a:off x="1982395" y="3759588"/>
                <a:ext cx="16552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Non - directive</a:t>
                </a:r>
                <a:endParaRPr lang="en-AU" i="1" dirty="0"/>
              </a:p>
            </p:txBody>
          </p:sp>
        </p:grp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7FBB1-A16F-454D-AF24-7C790D4E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www.rayhodge.com.au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0D1A4-B84E-4792-B746-ADD0D0E7E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EB45-9A2E-4CFB-A7BF-526406E98F88}" type="slidenum">
              <a:rPr lang="en-AU" smtClean="0"/>
              <a:t>37</a:t>
            </a:fld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B14AF5-88B1-441B-AE3A-7A398737C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310" y="109126"/>
            <a:ext cx="1137080" cy="108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48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666F5-7AE7-412C-85B5-A68879EF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038" y="426948"/>
            <a:ext cx="1876605" cy="587008"/>
          </a:xfrm>
        </p:spPr>
        <p:txBody>
          <a:bodyPr>
            <a:noAutofit/>
          </a:bodyPr>
          <a:lstStyle/>
          <a:p>
            <a:r>
              <a:rPr lang="en-US" sz="2400" b="1" u="sng" dirty="0">
                <a:latin typeface="+mn-lt"/>
              </a:rPr>
              <a:t>Social Styles</a:t>
            </a:r>
            <a:endParaRPr lang="en-AU" sz="2400" b="1" u="sng" dirty="0"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E87B28-84C4-4EC0-B9B9-BF615986C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130" y="5375340"/>
            <a:ext cx="518205" cy="49991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AF9360A-48C1-438A-B1AE-C605D3BA7BAB}"/>
              </a:ext>
            </a:extLst>
          </p:cNvPr>
          <p:cNvSpPr txBox="1"/>
          <p:nvPr/>
        </p:nvSpPr>
        <p:spPr>
          <a:xfrm>
            <a:off x="8585247" y="3347647"/>
            <a:ext cx="108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Directive</a:t>
            </a:r>
            <a:endParaRPr lang="en-AU" i="1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D0E4AAE-4273-4B7D-86FD-A25A3F3D22C5}"/>
              </a:ext>
            </a:extLst>
          </p:cNvPr>
          <p:cNvGrpSpPr/>
          <p:nvPr/>
        </p:nvGrpSpPr>
        <p:grpSpPr>
          <a:xfrm>
            <a:off x="1902072" y="1064180"/>
            <a:ext cx="6638569" cy="4371943"/>
            <a:chOff x="1982395" y="1484758"/>
            <a:chExt cx="6638569" cy="437194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C895D7A-76F9-428E-970F-5340D4ED909B}"/>
                </a:ext>
              </a:extLst>
            </p:cNvPr>
            <p:cNvCxnSpPr/>
            <p:nvPr/>
          </p:nvCxnSpPr>
          <p:spPr>
            <a:xfrm>
              <a:off x="3954086" y="3945413"/>
              <a:ext cx="428382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50ADE92-AFCC-44FB-9606-B7572AC6EE78}"/>
                </a:ext>
              </a:extLst>
            </p:cNvPr>
            <p:cNvCxnSpPr/>
            <p:nvPr/>
          </p:nvCxnSpPr>
          <p:spPr>
            <a:xfrm flipV="1">
              <a:off x="6096000" y="2043485"/>
              <a:ext cx="0" cy="380867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88E86B-2BAE-405B-99B1-D1F9866DA999}"/>
                </a:ext>
              </a:extLst>
            </p:cNvPr>
            <p:cNvSpPr txBox="1"/>
            <p:nvPr/>
          </p:nvSpPr>
          <p:spPr>
            <a:xfrm>
              <a:off x="3883011" y="3897522"/>
              <a:ext cx="1510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chemeClr val="accent1"/>
                  </a:solidFill>
                </a:rPr>
                <a:t>Assertiveness</a:t>
              </a:r>
              <a:endParaRPr lang="en-AU" b="1" i="1" dirty="0">
                <a:solidFill>
                  <a:schemeClr val="accent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B56E7E-C0F6-4A1A-A9F3-51B87BD2B45E}"/>
                </a:ext>
              </a:extLst>
            </p:cNvPr>
            <p:cNvSpPr txBox="1"/>
            <p:nvPr/>
          </p:nvSpPr>
          <p:spPr>
            <a:xfrm rot="16200000">
              <a:off x="5449757" y="4841128"/>
              <a:ext cx="1661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chemeClr val="accent1"/>
                  </a:solidFill>
                </a:rPr>
                <a:t>Responsiveness</a:t>
              </a:r>
              <a:endParaRPr lang="en-AU" b="1" i="1" dirty="0">
                <a:solidFill>
                  <a:schemeClr val="accent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FC03B3-8BEA-4512-9924-BDDD37B1A1AF}"/>
                </a:ext>
              </a:extLst>
            </p:cNvPr>
            <p:cNvSpPr txBox="1"/>
            <p:nvPr/>
          </p:nvSpPr>
          <p:spPr>
            <a:xfrm>
              <a:off x="3667839" y="3759588"/>
              <a:ext cx="2862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0</a:t>
              </a:r>
              <a:endParaRPr lang="en-AU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2069AC-3024-46A5-B627-C90E352E5D3A}"/>
                </a:ext>
              </a:extLst>
            </p:cNvPr>
            <p:cNvSpPr txBox="1"/>
            <p:nvPr/>
          </p:nvSpPr>
          <p:spPr>
            <a:xfrm>
              <a:off x="8191598" y="3760747"/>
              <a:ext cx="429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10</a:t>
              </a:r>
              <a:endParaRPr lang="en-AU" i="1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D9F6990-035C-4DCF-8348-EA1990437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94814" y="1705730"/>
              <a:ext cx="402371" cy="49991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63ED3C-DD0B-49E9-866A-25CED2570243}"/>
                </a:ext>
              </a:extLst>
            </p:cNvPr>
            <p:cNvSpPr txBox="1"/>
            <p:nvPr/>
          </p:nvSpPr>
          <p:spPr>
            <a:xfrm>
              <a:off x="4943219" y="1484758"/>
              <a:ext cx="2385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Emotionally Controlled</a:t>
              </a:r>
              <a:endParaRPr lang="en-AU" i="1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8A9FA9-BC51-4F95-9577-6C899D4AC35C}"/>
                </a:ext>
              </a:extLst>
            </p:cNvPr>
            <p:cNvSpPr txBox="1"/>
            <p:nvPr/>
          </p:nvSpPr>
          <p:spPr>
            <a:xfrm>
              <a:off x="1982395" y="3759588"/>
              <a:ext cx="1655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Non - directive</a:t>
              </a:r>
              <a:endParaRPr lang="en-AU" i="1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7FBB1-A16F-454D-AF24-7C790D4E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www.rayhodge.com.au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0D1A4-B84E-4792-B746-ADD0D0E7E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EB45-9A2E-4CFB-A7BF-526406E98F88}" type="slidenum">
              <a:rPr lang="en-AU" smtClean="0"/>
              <a:t>38</a:t>
            </a:fld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B14AF5-88B1-441B-AE3A-7A398737C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310" y="109126"/>
            <a:ext cx="1137080" cy="108601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1ABDA4-344B-4B98-BF32-6883350240F2}"/>
              </a:ext>
            </a:extLst>
          </p:cNvPr>
          <p:cNvCxnSpPr/>
          <p:nvPr/>
        </p:nvCxnSpPr>
        <p:spPr>
          <a:xfrm>
            <a:off x="7568697" y="3429000"/>
            <a:ext cx="0" cy="174052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26611-858E-4CA8-9707-F48BBBD60E8F}"/>
              </a:ext>
            </a:extLst>
          </p:cNvPr>
          <p:cNvCxnSpPr>
            <a:cxnSpLocks/>
          </p:cNvCxnSpPr>
          <p:nvPr/>
        </p:nvCxnSpPr>
        <p:spPr>
          <a:xfrm flipH="1" flipV="1">
            <a:off x="5884752" y="5178584"/>
            <a:ext cx="1683945" cy="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6347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CE87B28-84C4-4EC0-B9B9-BF615986C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712" y="5178798"/>
            <a:ext cx="518205" cy="49991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AF9360A-48C1-438A-B1AE-C605D3BA7BAB}"/>
              </a:ext>
            </a:extLst>
          </p:cNvPr>
          <p:cNvSpPr txBox="1"/>
          <p:nvPr/>
        </p:nvSpPr>
        <p:spPr>
          <a:xfrm>
            <a:off x="8451133" y="3181080"/>
            <a:ext cx="108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Directive</a:t>
            </a:r>
            <a:endParaRPr lang="en-AU" i="1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7CE477F-5CD0-4B2A-B4D0-AAACBECBF5D3}"/>
              </a:ext>
            </a:extLst>
          </p:cNvPr>
          <p:cNvGrpSpPr/>
          <p:nvPr/>
        </p:nvGrpSpPr>
        <p:grpSpPr>
          <a:xfrm>
            <a:off x="1636383" y="476392"/>
            <a:ext cx="8259047" cy="5848850"/>
            <a:chOff x="1699498" y="834402"/>
            <a:chExt cx="8259047" cy="584885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67795C-A58B-4A1E-AB9E-642768A266D0}"/>
                </a:ext>
              </a:extLst>
            </p:cNvPr>
            <p:cNvSpPr txBox="1"/>
            <p:nvPr/>
          </p:nvSpPr>
          <p:spPr>
            <a:xfrm>
              <a:off x="5679203" y="834402"/>
              <a:ext cx="680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/>
                <a:t>Task</a:t>
              </a:r>
              <a:endParaRPr lang="en-AU" b="1" u="sng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D0E4AAE-4273-4B7D-86FD-A25A3F3D22C5}"/>
                </a:ext>
              </a:extLst>
            </p:cNvPr>
            <p:cNvGrpSpPr/>
            <p:nvPr/>
          </p:nvGrpSpPr>
          <p:grpSpPr>
            <a:xfrm>
              <a:off x="1699498" y="1264261"/>
              <a:ext cx="8259047" cy="5418991"/>
              <a:chOff x="1739566" y="1484758"/>
              <a:chExt cx="8259047" cy="5418991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6C895D7A-76F9-428E-970F-5340D4ED909B}"/>
                  </a:ext>
                </a:extLst>
              </p:cNvPr>
              <p:cNvCxnSpPr/>
              <p:nvPr/>
            </p:nvCxnSpPr>
            <p:spPr>
              <a:xfrm>
                <a:off x="3954086" y="3945413"/>
                <a:ext cx="4283825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50ADE92-AFCC-44FB-9606-B7572AC6EE78}"/>
                  </a:ext>
                </a:extLst>
              </p:cNvPr>
              <p:cNvCxnSpPr/>
              <p:nvPr/>
            </p:nvCxnSpPr>
            <p:spPr>
              <a:xfrm flipV="1">
                <a:off x="6096000" y="2043485"/>
                <a:ext cx="0" cy="380867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88E86B-2BAE-405B-99B1-D1F9866DA999}"/>
                  </a:ext>
                </a:extLst>
              </p:cNvPr>
              <p:cNvSpPr txBox="1"/>
              <p:nvPr/>
            </p:nvSpPr>
            <p:spPr>
              <a:xfrm>
                <a:off x="3883011" y="3897522"/>
                <a:ext cx="1510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chemeClr val="accent1"/>
                    </a:solidFill>
                  </a:rPr>
                  <a:t>Assertiveness</a:t>
                </a:r>
                <a:endParaRPr lang="en-AU" b="1" i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B56E7E-C0F6-4A1A-A9F3-51B87BD2B45E}"/>
                  </a:ext>
                </a:extLst>
              </p:cNvPr>
              <p:cNvSpPr txBox="1"/>
              <p:nvPr/>
            </p:nvSpPr>
            <p:spPr>
              <a:xfrm rot="16200000">
                <a:off x="5449757" y="4841128"/>
                <a:ext cx="1661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chemeClr val="accent1"/>
                    </a:solidFill>
                  </a:rPr>
                  <a:t>Responsiveness</a:t>
                </a:r>
                <a:endParaRPr lang="en-AU" b="1" i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FC03B3-8BEA-4512-9924-BDDD37B1A1AF}"/>
                  </a:ext>
                </a:extLst>
              </p:cNvPr>
              <p:cNvSpPr txBox="1"/>
              <p:nvPr/>
            </p:nvSpPr>
            <p:spPr>
              <a:xfrm>
                <a:off x="3667839" y="3759588"/>
                <a:ext cx="2862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0</a:t>
                </a:r>
                <a:endParaRPr lang="en-AU" i="1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2069AC-3024-46A5-B627-C90E352E5D3A}"/>
                  </a:ext>
                </a:extLst>
              </p:cNvPr>
              <p:cNvSpPr txBox="1"/>
              <p:nvPr/>
            </p:nvSpPr>
            <p:spPr>
              <a:xfrm>
                <a:off x="8191598" y="3760747"/>
                <a:ext cx="4293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10</a:t>
                </a:r>
                <a:endParaRPr lang="en-AU" i="1" dirty="0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D9F6990-035C-4DCF-8348-EA19904374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4814" y="1705730"/>
                <a:ext cx="402371" cy="499915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E89AA5-05E1-4B5D-AB86-02C53093E081}"/>
                  </a:ext>
                </a:extLst>
              </p:cNvPr>
              <p:cNvSpPr txBox="1"/>
              <p:nvPr/>
            </p:nvSpPr>
            <p:spPr>
              <a:xfrm>
                <a:off x="3954086" y="2017831"/>
                <a:ext cx="16033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u="sng" dirty="0"/>
                  <a:t>Analytical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DE4943D-14D5-4010-9A63-F9B7E8D5054D}"/>
                  </a:ext>
                </a:extLst>
              </p:cNvPr>
              <p:cNvSpPr txBox="1"/>
              <p:nvPr/>
            </p:nvSpPr>
            <p:spPr>
              <a:xfrm>
                <a:off x="6709164" y="2043485"/>
                <a:ext cx="16033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u="sng" dirty="0"/>
                  <a:t>Driver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088726B-40CE-4B7A-BA19-60C3A85AFAEB}"/>
                  </a:ext>
                </a:extLst>
              </p:cNvPr>
              <p:cNvSpPr txBox="1"/>
              <p:nvPr/>
            </p:nvSpPr>
            <p:spPr>
              <a:xfrm>
                <a:off x="3929571" y="4332844"/>
                <a:ext cx="16033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u="sng" dirty="0"/>
                  <a:t>Amiable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2485D6-3974-498A-A495-EE25FDEC8612}"/>
                  </a:ext>
                </a:extLst>
              </p:cNvPr>
              <p:cNvSpPr txBox="1"/>
              <p:nvPr/>
            </p:nvSpPr>
            <p:spPr>
              <a:xfrm>
                <a:off x="6798242" y="4332844"/>
                <a:ext cx="16033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u="sng" dirty="0"/>
                  <a:t>Expressive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C853BB-39BF-4214-85C8-F0F8A6ACB6A2}"/>
                  </a:ext>
                </a:extLst>
              </p:cNvPr>
              <p:cNvSpPr txBox="1"/>
              <p:nvPr/>
            </p:nvSpPr>
            <p:spPr>
              <a:xfrm>
                <a:off x="4960474" y="6193350"/>
                <a:ext cx="2368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Emotionally Expressive</a:t>
                </a:r>
                <a:endParaRPr lang="en-AU" i="1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63ED3C-DD0B-49E9-866A-25CED2570243}"/>
                  </a:ext>
                </a:extLst>
              </p:cNvPr>
              <p:cNvSpPr txBox="1"/>
              <p:nvPr/>
            </p:nvSpPr>
            <p:spPr>
              <a:xfrm>
                <a:off x="4943219" y="1484758"/>
                <a:ext cx="2385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Emotionally Controlled</a:t>
                </a:r>
                <a:endParaRPr lang="en-AU" i="1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B8A9FA9-BC51-4F95-9577-6C899D4AC35C}"/>
                  </a:ext>
                </a:extLst>
              </p:cNvPr>
              <p:cNvSpPr txBox="1"/>
              <p:nvPr/>
            </p:nvSpPr>
            <p:spPr>
              <a:xfrm>
                <a:off x="2228166" y="3759587"/>
                <a:ext cx="16552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Non - directive</a:t>
                </a:r>
                <a:endParaRPr lang="en-AU" i="1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5EAC5B-C79A-47BD-ABF4-86D414D7E094}"/>
                  </a:ext>
                </a:extLst>
              </p:cNvPr>
              <p:cNvSpPr txBox="1"/>
              <p:nvPr/>
            </p:nvSpPr>
            <p:spPr>
              <a:xfrm rot="16200000">
                <a:off x="9525638" y="3721911"/>
                <a:ext cx="576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Fast</a:t>
                </a:r>
                <a:endParaRPr lang="en-AU" b="1" u="sng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AE50DED-78C8-439F-B023-DC8474BB143A}"/>
                  </a:ext>
                </a:extLst>
              </p:cNvPr>
              <p:cNvSpPr txBox="1"/>
              <p:nvPr/>
            </p:nvSpPr>
            <p:spPr>
              <a:xfrm rot="16200000">
                <a:off x="1340011" y="3759587"/>
                <a:ext cx="1168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Moderate</a:t>
                </a:r>
                <a:endParaRPr lang="en-AU" b="1" u="sng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3A2D908-2A05-42A8-970D-A797D237182D}"/>
                  </a:ext>
                </a:extLst>
              </p:cNvPr>
              <p:cNvSpPr txBox="1"/>
              <p:nvPr/>
            </p:nvSpPr>
            <p:spPr>
              <a:xfrm>
                <a:off x="5671550" y="6534417"/>
                <a:ext cx="10136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People</a:t>
                </a:r>
                <a:endParaRPr lang="en-AU" b="1" u="sng" dirty="0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62960-91B2-4FDE-8A47-E4245CBA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www.rayhodge.com.au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FBED0-288B-4B13-A411-241CA2B0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EB45-9A2E-4CFB-A7BF-526406E98F88}" type="slidenum">
              <a:rPr lang="en-AU" smtClean="0"/>
              <a:t>39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4D2718-CBBB-486E-9388-C91850BCD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75" y="124884"/>
            <a:ext cx="1073565" cy="10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5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CDC500-3E5C-A508-F73B-DC73B3298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401" y="1289713"/>
            <a:ext cx="4288273" cy="40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659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CE87B28-84C4-4EC0-B9B9-BF615986C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712" y="5178798"/>
            <a:ext cx="518205" cy="49991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AF9360A-48C1-438A-B1AE-C605D3BA7BAB}"/>
              </a:ext>
            </a:extLst>
          </p:cNvPr>
          <p:cNvSpPr txBox="1"/>
          <p:nvPr/>
        </p:nvSpPr>
        <p:spPr>
          <a:xfrm>
            <a:off x="8451133" y="3181080"/>
            <a:ext cx="108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Directive</a:t>
            </a:r>
            <a:endParaRPr lang="en-AU" i="1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7CE477F-5CD0-4B2A-B4D0-AAACBECBF5D3}"/>
              </a:ext>
            </a:extLst>
          </p:cNvPr>
          <p:cNvGrpSpPr/>
          <p:nvPr/>
        </p:nvGrpSpPr>
        <p:grpSpPr>
          <a:xfrm>
            <a:off x="1636383" y="476392"/>
            <a:ext cx="8259047" cy="5848850"/>
            <a:chOff x="1699498" y="834402"/>
            <a:chExt cx="8259047" cy="584885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67795C-A58B-4A1E-AB9E-642768A266D0}"/>
                </a:ext>
              </a:extLst>
            </p:cNvPr>
            <p:cNvSpPr txBox="1"/>
            <p:nvPr/>
          </p:nvSpPr>
          <p:spPr>
            <a:xfrm>
              <a:off x="5679203" y="834402"/>
              <a:ext cx="680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/>
                <a:t>Task</a:t>
              </a:r>
              <a:endParaRPr lang="en-AU" b="1" u="sng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D0E4AAE-4273-4B7D-86FD-A25A3F3D22C5}"/>
                </a:ext>
              </a:extLst>
            </p:cNvPr>
            <p:cNvGrpSpPr/>
            <p:nvPr/>
          </p:nvGrpSpPr>
          <p:grpSpPr>
            <a:xfrm>
              <a:off x="1699498" y="1264261"/>
              <a:ext cx="8259047" cy="5418991"/>
              <a:chOff x="1739566" y="1484758"/>
              <a:chExt cx="8259047" cy="5418991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6C895D7A-76F9-428E-970F-5340D4ED909B}"/>
                  </a:ext>
                </a:extLst>
              </p:cNvPr>
              <p:cNvCxnSpPr/>
              <p:nvPr/>
            </p:nvCxnSpPr>
            <p:spPr>
              <a:xfrm>
                <a:off x="3954086" y="3945413"/>
                <a:ext cx="4283825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50ADE92-AFCC-44FB-9606-B7572AC6EE78}"/>
                  </a:ext>
                </a:extLst>
              </p:cNvPr>
              <p:cNvCxnSpPr/>
              <p:nvPr/>
            </p:nvCxnSpPr>
            <p:spPr>
              <a:xfrm flipV="1">
                <a:off x="6096000" y="2043485"/>
                <a:ext cx="0" cy="380867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88E86B-2BAE-405B-99B1-D1F9866DA999}"/>
                  </a:ext>
                </a:extLst>
              </p:cNvPr>
              <p:cNvSpPr txBox="1"/>
              <p:nvPr/>
            </p:nvSpPr>
            <p:spPr>
              <a:xfrm>
                <a:off x="3883011" y="3897522"/>
                <a:ext cx="1510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chemeClr val="accent1"/>
                    </a:solidFill>
                  </a:rPr>
                  <a:t>Assertiveness</a:t>
                </a:r>
                <a:endParaRPr lang="en-AU" b="1" i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B56E7E-C0F6-4A1A-A9F3-51B87BD2B45E}"/>
                  </a:ext>
                </a:extLst>
              </p:cNvPr>
              <p:cNvSpPr txBox="1"/>
              <p:nvPr/>
            </p:nvSpPr>
            <p:spPr>
              <a:xfrm rot="16200000">
                <a:off x="5449757" y="4841128"/>
                <a:ext cx="1661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chemeClr val="accent1"/>
                    </a:solidFill>
                  </a:rPr>
                  <a:t>Responsiveness</a:t>
                </a:r>
                <a:endParaRPr lang="en-AU" b="1" i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FC03B3-8BEA-4512-9924-BDDD37B1A1AF}"/>
                  </a:ext>
                </a:extLst>
              </p:cNvPr>
              <p:cNvSpPr txBox="1"/>
              <p:nvPr/>
            </p:nvSpPr>
            <p:spPr>
              <a:xfrm>
                <a:off x="3667839" y="3759588"/>
                <a:ext cx="2862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0</a:t>
                </a:r>
                <a:endParaRPr lang="en-AU" i="1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2069AC-3024-46A5-B627-C90E352E5D3A}"/>
                  </a:ext>
                </a:extLst>
              </p:cNvPr>
              <p:cNvSpPr txBox="1"/>
              <p:nvPr/>
            </p:nvSpPr>
            <p:spPr>
              <a:xfrm>
                <a:off x="8191598" y="3760747"/>
                <a:ext cx="4293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10</a:t>
                </a:r>
                <a:endParaRPr lang="en-AU" i="1" dirty="0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D9F6990-035C-4DCF-8348-EA19904374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4814" y="1705730"/>
                <a:ext cx="402371" cy="499915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E89AA5-05E1-4B5D-AB86-02C53093E081}"/>
                  </a:ext>
                </a:extLst>
              </p:cNvPr>
              <p:cNvSpPr txBox="1"/>
              <p:nvPr/>
            </p:nvSpPr>
            <p:spPr>
              <a:xfrm>
                <a:off x="3954086" y="2017831"/>
                <a:ext cx="1603389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u="sng" dirty="0"/>
                  <a:t>Analytical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Logical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Thorough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Serious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Systematic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Prudent</a:t>
                </a:r>
                <a:endParaRPr lang="en-AU" sz="1600" i="1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DE4943D-14D5-4010-9A63-F9B7E8D5054D}"/>
                  </a:ext>
                </a:extLst>
              </p:cNvPr>
              <p:cNvSpPr txBox="1"/>
              <p:nvPr/>
            </p:nvSpPr>
            <p:spPr>
              <a:xfrm>
                <a:off x="6709164" y="2043485"/>
                <a:ext cx="1603389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u="sng" dirty="0"/>
                  <a:t>Driver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Independent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Candid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Decisive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Pragmatic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Efficient</a:t>
                </a:r>
                <a:endParaRPr lang="en-AU" sz="1600" i="1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088726B-40CE-4B7A-BA19-60C3A85AFAEB}"/>
                  </a:ext>
                </a:extLst>
              </p:cNvPr>
              <p:cNvSpPr txBox="1"/>
              <p:nvPr/>
            </p:nvSpPr>
            <p:spPr>
              <a:xfrm>
                <a:off x="3929571" y="4332844"/>
                <a:ext cx="1603389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u="sng" dirty="0"/>
                  <a:t>Amiable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Cooperative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Supportive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Diplomatic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Patient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Loyal</a:t>
                </a:r>
                <a:endParaRPr lang="en-AU" sz="1600" i="1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2485D6-3974-498A-A495-EE25FDEC8612}"/>
                  </a:ext>
                </a:extLst>
              </p:cNvPr>
              <p:cNvSpPr txBox="1"/>
              <p:nvPr/>
            </p:nvSpPr>
            <p:spPr>
              <a:xfrm>
                <a:off x="6798242" y="4332844"/>
                <a:ext cx="1603389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u="sng" dirty="0"/>
                  <a:t>Expressive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Outgoing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Enthusiastic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Persuasive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Fun Loving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Spontaneous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C853BB-39BF-4214-85C8-F0F8A6ACB6A2}"/>
                  </a:ext>
                </a:extLst>
              </p:cNvPr>
              <p:cNvSpPr txBox="1"/>
              <p:nvPr/>
            </p:nvSpPr>
            <p:spPr>
              <a:xfrm>
                <a:off x="4960474" y="6193350"/>
                <a:ext cx="2368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Emotionally Expressive</a:t>
                </a:r>
                <a:endParaRPr lang="en-AU" i="1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63ED3C-DD0B-49E9-866A-25CED2570243}"/>
                  </a:ext>
                </a:extLst>
              </p:cNvPr>
              <p:cNvSpPr txBox="1"/>
              <p:nvPr/>
            </p:nvSpPr>
            <p:spPr>
              <a:xfrm>
                <a:off x="4943219" y="1484758"/>
                <a:ext cx="2385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Emotionally Controlled</a:t>
                </a:r>
                <a:endParaRPr lang="en-AU" i="1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B8A9FA9-BC51-4F95-9577-6C899D4AC35C}"/>
                  </a:ext>
                </a:extLst>
              </p:cNvPr>
              <p:cNvSpPr txBox="1"/>
              <p:nvPr/>
            </p:nvSpPr>
            <p:spPr>
              <a:xfrm>
                <a:off x="2228166" y="3759587"/>
                <a:ext cx="16552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Non - directive</a:t>
                </a:r>
                <a:endParaRPr lang="en-AU" i="1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5EAC5B-C79A-47BD-ABF4-86D414D7E094}"/>
                  </a:ext>
                </a:extLst>
              </p:cNvPr>
              <p:cNvSpPr txBox="1"/>
              <p:nvPr/>
            </p:nvSpPr>
            <p:spPr>
              <a:xfrm rot="16200000">
                <a:off x="9525638" y="3721911"/>
                <a:ext cx="576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Fast</a:t>
                </a:r>
                <a:endParaRPr lang="en-AU" b="1" u="sng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AE50DED-78C8-439F-B023-DC8474BB143A}"/>
                  </a:ext>
                </a:extLst>
              </p:cNvPr>
              <p:cNvSpPr txBox="1"/>
              <p:nvPr/>
            </p:nvSpPr>
            <p:spPr>
              <a:xfrm rot="16200000">
                <a:off x="1340011" y="3759587"/>
                <a:ext cx="1168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Moderate</a:t>
                </a:r>
                <a:endParaRPr lang="en-AU" b="1" u="sng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3A2D908-2A05-42A8-970D-A797D237182D}"/>
                  </a:ext>
                </a:extLst>
              </p:cNvPr>
              <p:cNvSpPr txBox="1"/>
              <p:nvPr/>
            </p:nvSpPr>
            <p:spPr>
              <a:xfrm>
                <a:off x="5671550" y="6534417"/>
                <a:ext cx="10136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People</a:t>
                </a:r>
                <a:endParaRPr lang="en-AU" b="1" u="sng" dirty="0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62960-91B2-4FDE-8A47-E4245CBA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www.rayhodge.com.au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FBED0-288B-4B13-A411-241CA2B0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EB45-9A2E-4CFB-A7BF-526406E98F88}" type="slidenum">
              <a:rPr lang="en-AU" smtClean="0"/>
              <a:t>40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4D2718-CBBB-486E-9388-C91850BCD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75" y="124884"/>
            <a:ext cx="1073565" cy="10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155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9773572-EFED-4614-9EB8-223A21E92449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719665"/>
          <a:ext cx="8128000" cy="5596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53768798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018209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7701067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94068091"/>
                    </a:ext>
                  </a:extLst>
                </a:gridCol>
              </a:tblGrid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Analytical</a:t>
                      </a:r>
                      <a:endParaRPr lang="en-A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Driver</a:t>
                      </a:r>
                      <a:endParaRPr lang="en-A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Amiable</a:t>
                      </a:r>
                      <a:endParaRPr lang="en-A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Expressive</a:t>
                      </a:r>
                      <a:endParaRPr lang="en-A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630290"/>
                  </a:ext>
                </a:extLst>
              </a:tr>
              <a:tr h="2487240">
                <a:tc>
                  <a:txBody>
                    <a:bodyPr/>
                    <a:lstStyle/>
                    <a:p>
                      <a:r>
                        <a:rPr lang="en-US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What is important?</a:t>
                      </a:r>
                      <a:endParaRPr lang="en-AU" i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What is important?</a:t>
                      </a:r>
                      <a:endParaRPr lang="en-AU" i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endParaRPr lang="en-A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What is important?</a:t>
                      </a:r>
                      <a:endParaRPr lang="en-AU" i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endParaRPr lang="en-A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What is important?</a:t>
                      </a:r>
                      <a:endParaRPr lang="en-AU" i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endParaRPr lang="en-A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732959"/>
                  </a:ext>
                </a:extLst>
              </a:tr>
              <a:tr h="2487240">
                <a:tc>
                  <a:txBody>
                    <a:bodyPr/>
                    <a:lstStyle/>
                    <a:p>
                      <a:r>
                        <a:rPr lang="en-US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Avoid:</a:t>
                      </a:r>
                      <a:endParaRPr lang="en-AU" i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Avoid:</a:t>
                      </a:r>
                      <a:endParaRPr lang="en-AU" i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endParaRPr lang="en-A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Avoid:</a:t>
                      </a:r>
                      <a:endParaRPr lang="en-AU" i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endParaRPr lang="en-A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Avoid:</a:t>
                      </a:r>
                      <a:endParaRPr lang="en-AU" i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endParaRPr lang="en-A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649513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DAEF7C-13AE-44AF-BBE2-AD1256D8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www.rayhodge.com.au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EC9CB-C889-491B-86E3-AFB5499F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EB45-9A2E-4CFB-A7BF-526406E98F88}" type="slidenum">
              <a:rPr lang="en-AU" smtClean="0"/>
              <a:t>41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2693FA-7CF3-43D4-A3F8-BFE04EB4E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83" y="0"/>
            <a:ext cx="1133954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113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2F68253-58AB-4656-856D-038CF4CE43A7}"/>
              </a:ext>
            </a:extLst>
          </p:cNvPr>
          <p:cNvSpPr txBox="1"/>
          <p:nvPr/>
        </p:nvSpPr>
        <p:spPr>
          <a:xfrm>
            <a:off x="3749952" y="584824"/>
            <a:ext cx="4804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Competency</a:t>
            </a:r>
            <a:r>
              <a:rPr lang="en-US" b="1" u="sng" dirty="0"/>
              <a:t> / </a:t>
            </a:r>
            <a:r>
              <a:rPr lang="en-US" sz="2400" b="1" u="sng" dirty="0"/>
              <a:t>Teachability Model</a:t>
            </a:r>
            <a:endParaRPr lang="en-AU" sz="2400" b="1" u="sng" dirty="0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843EE478-AEBE-4F00-B7AB-512E52F6F8D6}"/>
              </a:ext>
            </a:extLst>
          </p:cNvPr>
          <p:cNvSpPr txBox="1"/>
          <p:nvPr/>
        </p:nvSpPr>
        <p:spPr>
          <a:xfrm>
            <a:off x="4659478" y="3056126"/>
            <a:ext cx="1634413" cy="4205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Competence</a:t>
            </a:r>
            <a:endParaRPr lang="en-A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EC6A02D6-A57A-4216-94C8-912ABC19AC91}"/>
              </a:ext>
            </a:extLst>
          </p:cNvPr>
          <p:cNvSpPr txBox="1"/>
          <p:nvPr/>
        </p:nvSpPr>
        <p:spPr>
          <a:xfrm rot="16200000">
            <a:off x="5619574" y="4128267"/>
            <a:ext cx="1414739" cy="349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Teachability </a:t>
            </a:r>
            <a:endParaRPr lang="en-A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C319121-7FCF-4322-918C-0A1E765DFECC}"/>
              </a:ext>
            </a:extLst>
          </p:cNvPr>
          <p:cNvCxnSpPr>
            <a:cxnSpLocks/>
          </p:cNvCxnSpPr>
          <p:nvPr/>
        </p:nvCxnSpPr>
        <p:spPr>
          <a:xfrm flipV="1">
            <a:off x="6096000" y="1634490"/>
            <a:ext cx="0" cy="3520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6F4A07A-D285-42DC-9D5A-C97E00A7E1E9}"/>
              </a:ext>
            </a:extLst>
          </p:cNvPr>
          <p:cNvCxnSpPr>
            <a:cxnSpLocks/>
          </p:cNvCxnSpPr>
          <p:nvPr/>
        </p:nvCxnSpPr>
        <p:spPr>
          <a:xfrm>
            <a:off x="4280790" y="3418352"/>
            <a:ext cx="36818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38ADBDF-BEBC-480A-8312-53A0A269D6E1}"/>
              </a:ext>
            </a:extLst>
          </p:cNvPr>
          <p:cNvSpPr txBox="1"/>
          <p:nvPr/>
        </p:nvSpPr>
        <p:spPr>
          <a:xfrm>
            <a:off x="8133049" y="3180522"/>
            <a:ext cx="67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</a:t>
            </a:r>
            <a:endParaRPr lang="en-A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BF5419-5D7F-4A6B-A860-2812B64D80A3}"/>
              </a:ext>
            </a:extLst>
          </p:cNvPr>
          <p:cNvSpPr txBox="1"/>
          <p:nvPr/>
        </p:nvSpPr>
        <p:spPr>
          <a:xfrm>
            <a:off x="3562690" y="3180522"/>
            <a:ext cx="67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</a:t>
            </a:r>
            <a:endParaRPr lang="en-A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C59FCB-476C-48AA-B936-32330AE4FD94}"/>
              </a:ext>
            </a:extLst>
          </p:cNvPr>
          <p:cNvSpPr txBox="1"/>
          <p:nvPr/>
        </p:nvSpPr>
        <p:spPr>
          <a:xfrm>
            <a:off x="5786635" y="5344412"/>
            <a:ext cx="67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</a:t>
            </a:r>
            <a:endParaRPr lang="en-A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796F96-0DEA-404A-9F2F-ED532532AC32}"/>
              </a:ext>
            </a:extLst>
          </p:cNvPr>
          <p:cNvSpPr txBox="1"/>
          <p:nvPr/>
        </p:nvSpPr>
        <p:spPr>
          <a:xfrm>
            <a:off x="5831694" y="1213411"/>
            <a:ext cx="67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</a:t>
            </a:r>
            <a:endParaRPr lang="en-AU" dirty="0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9AB7672C-B3D6-44F7-9709-D9247747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www.rayhodge.com.au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19C601F6-A347-4C47-8E21-4ACF362FF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EB45-9A2E-4CFB-A7BF-526406E98F88}" type="slidenum">
              <a:rPr lang="en-AU" smtClean="0"/>
              <a:t>42</a:t>
            </a:fld>
            <a:endParaRPr lang="en-AU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7884086-3051-4233-B6FD-42E44BFF8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3" y="0"/>
            <a:ext cx="1133954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962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2F68253-58AB-4656-856D-038CF4CE43A7}"/>
              </a:ext>
            </a:extLst>
          </p:cNvPr>
          <p:cNvSpPr txBox="1"/>
          <p:nvPr/>
        </p:nvSpPr>
        <p:spPr>
          <a:xfrm>
            <a:off x="3749952" y="584824"/>
            <a:ext cx="4804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Expertise</a:t>
            </a:r>
            <a:r>
              <a:rPr lang="en-US" b="1" u="sng" dirty="0"/>
              <a:t> - </a:t>
            </a:r>
            <a:r>
              <a:rPr lang="en-US" sz="2400" b="1" u="sng" dirty="0"/>
              <a:t>Teachability Model</a:t>
            </a:r>
            <a:endParaRPr lang="en-AU" sz="2400" b="1" u="sng" dirty="0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9AB7672C-B3D6-44F7-9709-D9247747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www.rayhodge.com.au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19C601F6-A347-4C47-8E21-4ACF362FF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EB45-9A2E-4CFB-A7BF-526406E98F88}" type="slidenum">
              <a:rPr lang="en-AU" smtClean="0"/>
              <a:t>43</a:t>
            </a:fld>
            <a:endParaRPr lang="en-AU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7884086-3051-4233-B6FD-42E44BFF8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93" y="0"/>
            <a:ext cx="1133954" cy="108518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3402D7A-59CC-44C2-B057-6F147B5F86EE}"/>
              </a:ext>
            </a:extLst>
          </p:cNvPr>
          <p:cNvGrpSpPr/>
          <p:nvPr/>
        </p:nvGrpSpPr>
        <p:grpSpPr>
          <a:xfrm>
            <a:off x="3562690" y="1213411"/>
            <a:ext cx="5240541" cy="4358136"/>
            <a:chOff x="3562690" y="1213411"/>
            <a:chExt cx="5240541" cy="4358136"/>
          </a:xfrm>
        </p:grpSpPr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843EE478-AEBE-4F00-B7AB-512E52F6F8D6}"/>
                </a:ext>
              </a:extLst>
            </p:cNvPr>
            <p:cNvSpPr txBox="1"/>
            <p:nvPr/>
          </p:nvSpPr>
          <p:spPr>
            <a:xfrm>
              <a:off x="6141458" y="3101872"/>
              <a:ext cx="1251819" cy="420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b="1" i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Expertise</a:t>
              </a:r>
              <a:endPara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EC6A02D6-A57A-4216-94C8-912ABC19AC91}"/>
                </a:ext>
              </a:extLst>
            </p:cNvPr>
            <p:cNvSpPr txBox="1"/>
            <p:nvPr/>
          </p:nvSpPr>
          <p:spPr>
            <a:xfrm rot="16200000">
              <a:off x="5239028" y="4094178"/>
              <a:ext cx="1414739" cy="3498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b="1" i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Teachability </a:t>
              </a:r>
              <a:endPara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C319121-7FCF-4322-918C-0A1E765DFE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1634490"/>
              <a:ext cx="0" cy="352044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6F4A07A-D285-42DC-9D5A-C97E00A7E1E9}"/>
                </a:ext>
              </a:extLst>
            </p:cNvPr>
            <p:cNvCxnSpPr>
              <a:cxnSpLocks/>
            </p:cNvCxnSpPr>
            <p:nvPr/>
          </p:nvCxnSpPr>
          <p:spPr>
            <a:xfrm>
              <a:off x="4280790" y="3418352"/>
              <a:ext cx="368187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38ADBDF-BEBC-480A-8312-53A0A269D6E1}"/>
                </a:ext>
              </a:extLst>
            </p:cNvPr>
            <p:cNvSpPr txBox="1"/>
            <p:nvPr/>
          </p:nvSpPr>
          <p:spPr>
            <a:xfrm>
              <a:off x="8133049" y="3180522"/>
              <a:ext cx="670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High</a:t>
              </a:r>
              <a:endParaRPr lang="en-AU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0BF5419-5D7F-4A6B-A860-2812B64D80A3}"/>
                </a:ext>
              </a:extLst>
            </p:cNvPr>
            <p:cNvSpPr txBox="1"/>
            <p:nvPr/>
          </p:nvSpPr>
          <p:spPr>
            <a:xfrm>
              <a:off x="3562690" y="3180522"/>
              <a:ext cx="670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Low</a:t>
              </a:r>
              <a:endParaRPr lang="en-AU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7C59FCB-476C-48AA-B936-32330AE4FD94}"/>
                </a:ext>
              </a:extLst>
            </p:cNvPr>
            <p:cNvSpPr txBox="1"/>
            <p:nvPr/>
          </p:nvSpPr>
          <p:spPr>
            <a:xfrm>
              <a:off x="5786635" y="5202215"/>
              <a:ext cx="670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Low</a:t>
              </a:r>
              <a:endParaRPr lang="en-AU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3796F96-0DEA-404A-9F2F-ED532532AC32}"/>
                </a:ext>
              </a:extLst>
            </p:cNvPr>
            <p:cNvSpPr txBox="1"/>
            <p:nvPr/>
          </p:nvSpPr>
          <p:spPr>
            <a:xfrm>
              <a:off x="5831694" y="1213411"/>
              <a:ext cx="670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High</a:t>
              </a:r>
              <a:endParaRPr lang="en-AU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C37354-EF82-476A-B40E-882EA89522DB}"/>
                </a:ext>
              </a:extLst>
            </p:cNvPr>
            <p:cNvSpPr txBox="1"/>
            <p:nvPr/>
          </p:nvSpPr>
          <p:spPr>
            <a:xfrm>
              <a:off x="6403787" y="2144523"/>
              <a:ext cx="14214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4. </a:t>
              </a:r>
            </a:p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Autonomous</a:t>
              </a:r>
            </a:p>
            <a:p>
              <a:pPr algn="ctr"/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220138-6E8B-4957-B82B-53813241B0B2}"/>
                </a:ext>
              </a:extLst>
            </p:cNvPr>
            <p:cNvSpPr txBox="1"/>
            <p:nvPr/>
          </p:nvSpPr>
          <p:spPr>
            <a:xfrm>
              <a:off x="6501876" y="4050508"/>
              <a:ext cx="14214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2. </a:t>
              </a:r>
            </a:p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Know it All</a:t>
              </a:r>
            </a:p>
            <a:p>
              <a:pPr algn="ctr"/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F45C39-5D8C-47D2-9144-C9B52C27127E}"/>
                </a:ext>
              </a:extLst>
            </p:cNvPr>
            <p:cNvSpPr txBox="1"/>
            <p:nvPr/>
          </p:nvSpPr>
          <p:spPr>
            <a:xfrm>
              <a:off x="4485180" y="2144524"/>
              <a:ext cx="13465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3. </a:t>
              </a:r>
            </a:p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Fast Mover</a:t>
              </a:r>
            </a:p>
            <a:p>
              <a:pPr algn="ctr"/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D8905F-7E48-41BA-BD6C-58B0C812DFA2}"/>
                </a:ext>
              </a:extLst>
            </p:cNvPr>
            <p:cNvSpPr txBox="1"/>
            <p:nvPr/>
          </p:nvSpPr>
          <p:spPr>
            <a:xfrm>
              <a:off x="4447694" y="4050508"/>
              <a:ext cx="14214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1.</a:t>
              </a:r>
            </a:p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Poor Fit</a:t>
              </a:r>
            </a:p>
            <a:p>
              <a:pPr algn="ctr"/>
              <a:endParaRPr lang="en-US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D1DD3BE-0193-4C3F-9E08-146A26BAB867}"/>
                </a:ext>
              </a:extLst>
            </p:cNvPr>
            <p:cNvCxnSpPr/>
            <p:nvPr/>
          </p:nvCxnSpPr>
          <p:spPr>
            <a:xfrm>
              <a:off x="5251010" y="2381061"/>
              <a:ext cx="4334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B62B542-9000-4550-B4BD-A1892712F8EB}"/>
                </a:ext>
              </a:extLst>
            </p:cNvPr>
            <p:cNvCxnSpPr/>
            <p:nvPr/>
          </p:nvCxnSpPr>
          <p:spPr>
            <a:xfrm>
              <a:off x="5251010" y="4282289"/>
              <a:ext cx="4334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691A34C-7881-4F3A-9F61-85FB3A146A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5200" y="3838668"/>
              <a:ext cx="0" cy="44362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38F8BA1-BA44-4BA6-B7D1-DE0A715753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1010" y="3828697"/>
              <a:ext cx="0" cy="44362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1CAD45B-2E75-4C35-A324-7722F84F5054}"/>
                </a:ext>
              </a:extLst>
            </p:cNvPr>
            <p:cNvCxnSpPr/>
            <p:nvPr/>
          </p:nvCxnSpPr>
          <p:spPr>
            <a:xfrm>
              <a:off x="7212614" y="2381061"/>
              <a:ext cx="4334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CAAA2F2-46CA-497A-B36D-FA94898F0304}"/>
                </a:ext>
              </a:extLst>
            </p:cNvPr>
            <p:cNvCxnSpPr/>
            <p:nvPr/>
          </p:nvCxnSpPr>
          <p:spPr>
            <a:xfrm flipH="1">
              <a:off x="3897781" y="4584111"/>
              <a:ext cx="843777" cy="74484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63746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E2A07A7-8E2D-4BA8-9B89-28D9D661AA95}"/>
              </a:ext>
            </a:extLst>
          </p:cNvPr>
          <p:cNvGraphicFramePr>
            <a:graphicFrameLocks noGrp="1"/>
          </p:cNvGraphicFramePr>
          <p:nvPr/>
        </p:nvGraphicFramePr>
        <p:xfrm>
          <a:off x="983226" y="915510"/>
          <a:ext cx="10510683" cy="5809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8946">
                  <a:extLst>
                    <a:ext uri="{9D8B030D-6E8A-4147-A177-3AD203B41FA5}">
                      <a16:colId xmlns:a16="http://schemas.microsoft.com/office/drawing/2014/main" val="3640531669"/>
                    </a:ext>
                  </a:extLst>
                </a:gridCol>
                <a:gridCol w="3570095">
                  <a:extLst>
                    <a:ext uri="{9D8B030D-6E8A-4147-A177-3AD203B41FA5}">
                      <a16:colId xmlns:a16="http://schemas.microsoft.com/office/drawing/2014/main" val="2636966656"/>
                    </a:ext>
                  </a:extLst>
                </a:gridCol>
                <a:gridCol w="4381642">
                  <a:extLst>
                    <a:ext uri="{9D8B030D-6E8A-4147-A177-3AD203B41FA5}">
                      <a16:colId xmlns:a16="http://schemas.microsoft.com/office/drawing/2014/main" val="474383818"/>
                    </a:ext>
                  </a:extLst>
                </a:gridCol>
              </a:tblGrid>
              <a:tr h="5265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Life Areas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Gary  – VP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Peter – GM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0914094"/>
                  </a:ext>
                </a:extLst>
              </a:tr>
              <a:tr h="355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Values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Career and Money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Family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7079533"/>
                  </a:ext>
                </a:extLst>
              </a:tr>
              <a:tr h="355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Skills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Organisation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Organisation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3468300"/>
                  </a:ext>
                </a:extLst>
              </a:tr>
              <a:tr h="355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Gifts and Talents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Finance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Strategy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4711929"/>
                  </a:ext>
                </a:extLst>
              </a:tr>
              <a:tr h="355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Wisdom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Makes sense of conflicting views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Understands people intuitively 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1617843"/>
                  </a:ext>
                </a:extLst>
              </a:tr>
              <a:tr h="6977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History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No loss in his life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Loss of a previous wife to cancer and child to suicide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1053395"/>
                  </a:ext>
                </a:extLst>
              </a:tr>
              <a:tr h="355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Behaviours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Dominant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Stable/Steady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5798580"/>
                  </a:ext>
                </a:extLst>
              </a:tr>
              <a:tr h="355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Personality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Extrovert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Introvert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6344581"/>
                  </a:ext>
                </a:extLst>
              </a:tr>
              <a:tr h="355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Self-Image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High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Low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2688669"/>
                  </a:ext>
                </a:extLst>
              </a:tr>
              <a:tr h="6977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Beliefs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Everyone should work as hard and as long as him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Results not time is what counts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2104000"/>
                  </a:ext>
                </a:extLst>
              </a:tr>
              <a:tr h="3445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Goals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Get to the top no matter how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Being a loving provider for his family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6709111"/>
                  </a:ext>
                </a:extLst>
              </a:tr>
              <a:tr h="6977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Motivations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Expansive public perception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The personal well being and engagement of his team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0677860"/>
                  </a:ext>
                </a:extLst>
              </a:tr>
              <a:tr h="355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Interests and Passions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Work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Coaching his son’s soccer team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829312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6F55B2F-9BF3-460E-AD25-B6DA68956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226" y="277745"/>
            <a:ext cx="6277011" cy="79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392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3200" b="1" i="0" u="none" strike="noStrike" cap="none" normalizeH="0" baseline="0" dirty="0">
                <a:ln>
                  <a:noFill/>
                </a:ln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DIFFERENT EQUALS DIFFERENT</a:t>
            </a:r>
            <a:endParaRPr kumimoji="0" lang="en-IE" altLang="en-US" sz="3200" b="0" i="0" u="none" strike="noStrike" cap="none" normalizeH="0" baseline="0" dirty="0">
              <a:ln>
                <a:noFill/>
              </a:ln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089EB4-F113-45EE-AE29-E12D5B4CE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4" y="29403"/>
            <a:ext cx="787179" cy="75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274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17B46F5-B90D-4C38-95FC-49754A960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5392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27E07B7-DD4E-4271-B2C3-FAD689869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826"/>
            <a:ext cx="65" cy="70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5392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300" b="0" i="0" u="none" strike="noStrike" cap="none" normalizeH="0" baseline="0" dirty="0">
              <a:ln>
                <a:noFill/>
              </a:ln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IE" altLang="en-US" sz="1300" b="0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endParaRPr kumimoji="0" lang="en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477A93-3C9C-44F7-A6AF-2B7CAC635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539" y="184516"/>
            <a:ext cx="8583321" cy="6481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7F2C13-16A8-4035-AAE4-30CC1933E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2" y="0"/>
            <a:ext cx="1133954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212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497F495-1EB3-0E0C-43C6-796581F05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828235"/>
              </p:ext>
            </p:extLst>
          </p:nvPr>
        </p:nvGraphicFramePr>
        <p:xfrm>
          <a:off x="1120477" y="1610072"/>
          <a:ext cx="9951045" cy="3631711"/>
        </p:xfrm>
        <a:graphic>
          <a:graphicData uri="http://schemas.openxmlformats.org/drawingml/2006/table">
            <a:tbl>
              <a:tblPr firstRow="1" firstCol="1" bandRow="1"/>
              <a:tblGrid>
                <a:gridCol w="1719236">
                  <a:extLst>
                    <a:ext uri="{9D8B030D-6E8A-4147-A177-3AD203B41FA5}">
                      <a16:colId xmlns:a16="http://schemas.microsoft.com/office/drawing/2014/main" val="1074392529"/>
                    </a:ext>
                  </a:extLst>
                </a:gridCol>
                <a:gridCol w="1071327">
                  <a:extLst>
                    <a:ext uri="{9D8B030D-6E8A-4147-A177-3AD203B41FA5}">
                      <a16:colId xmlns:a16="http://schemas.microsoft.com/office/drawing/2014/main" val="3911355753"/>
                    </a:ext>
                  </a:extLst>
                </a:gridCol>
                <a:gridCol w="2282680">
                  <a:extLst>
                    <a:ext uri="{9D8B030D-6E8A-4147-A177-3AD203B41FA5}">
                      <a16:colId xmlns:a16="http://schemas.microsoft.com/office/drawing/2014/main" val="3625841519"/>
                    </a:ext>
                  </a:extLst>
                </a:gridCol>
                <a:gridCol w="1190576">
                  <a:extLst>
                    <a:ext uri="{9D8B030D-6E8A-4147-A177-3AD203B41FA5}">
                      <a16:colId xmlns:a16="http://schemas.microsoft.com/office/drawing/2014/main" val="2248372474"/>
                    </a:ext>
                  </a:extLst>
                </a:gridCol>
                <a:gridCol w="1436297">
                  <a:extLst>
                    <a:ext uri="{9D8B030D-6E8A-4147-A177-3AD203B41FA5}">
                      <a16:colId xmlns:a16="http://schemas.microsoft.com/office/drawing/2014/main" val="498933821"/>
                    </a:ext>
                  </a:extLst>
                </a:gridCol>
                <a:gridCol w="2250929">
                  <a:extLst>
                    <a:ext uri="{9D8B030D-6E8A-4147-A177-3AD203B41FA5}">
                      <a16:colId xmlns:a16="http://schemas.microsoft.com/office/drawing/2014/main" val="1082265106"/>
                    </a:ext>
                  </a:extLst>
                </a:gridCol>
              </a:tblGrid>
              <a:tr h="976155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Step</a:t>
                      </a:r>
                      <a:endParaRPr lang="en-A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50" marR="58550" marT="8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Who</a:t>
                      </a:r>
                      <a:endParaRPr lang="en-A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50" marR="58550" marT="8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Process Steps</a:t>
                      </a:r>
                      <a:endParaRPr lang="en-A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50" marR="58550" marT="8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Time taken</a:t>
                      </a:r>
                      <a:endParaRPr lang="en-A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(min)</a:t>
                      </a:r>
                      <a:endParaRPr lang="en-A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50" marR="58550" marT="8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Day</a:t>
                      </a:r>
                      <a:endParaRPr lang="en-A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50" marR="58550" marT="8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Improvement Notes</a:t>
                      </a:r>
                      <a:endParaRPr lang="en-A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50" marR="58550" marT="8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840597"/>
                  </a:ext>
                </a:extLst>
              </a:tr>
              <a:tr h="663889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Initial Call</a:t>
                      </a:r>
                      <a:endParaRPr lang="en-A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50" marR="58550" marT="8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en-A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50" marR="58550" marT="8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Take call using script</a:t>
                      </a:r>
                      <a:endParaRPr lang="en-A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50" marR="58550" marT="8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A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50" marR="58550" marT="8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en-A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50" marR="58550" marT="8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A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50" marR="58550" marT="8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928486"/>
                  </a:ext>
                </a:extLst>
              </a:tr>
              <a:tr h="663889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A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50" marR="58550" marT="8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A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50" marR="58550" marT="8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Enter details into CRM</a:t>
                      </a:r>
                      <a:endParaRPr lang="en-A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50" marR="58550" marT="8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A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50" marR="58550" marT="8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A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50" marR="58550" marT="8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A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50" marR="58550" marT="8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128360"/>
                  </a:ext>
                </a:extLst>
              </a:tr>
              <a:tr h="663889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A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50" marR="58550" marT="8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A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50" marR="58550" marT="8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Book appointment time</a:t>
                      </a:r>
                      <a:endParaRPr lang="en-A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50" marR="58550" marT="8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</a:t>
                      </a:r>
                      <a:endParaRPr lang="en-A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50" marR="58550" marT="8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A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50" marR="58550" marT="8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A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50" marR="58550" marT="8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44047"/>
                  </a:ext>
                </a:extLst>
              </a:tr>
              <a:tr h="663889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Booking </a:t>
                      </a:r>
                      <a:endParaRPr lang="en-A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50" marR="58550" marT="8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en-A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50" marR="58550" marT="8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Review schedules every afternoon</a:t>
                      </a:r>
                      <a:endParaRPr lang="en-A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50" marR="58550" marT="8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A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50" marR="58550" marT="8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A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50" marR="58550" marT="8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A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550" marR="58550" marT="81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620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87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3AC4E0-12EC-54B1-04EC-20203B5CAC15}"/>
              </a:ext>
            </a:extLst>
          </p:cNvPr>
          <p:cNvSpPr txBox="1"/>
          <p:nvPr/>
        </p:nvSpPr>
        <p:spPr>
          <a:xfrm>
            <a:off x="2238112" y="1686187"/>
            <a:ext cx="7715775" cy="4420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GB" sz="2400" b="0" i="0" u="none" strike="noStrike" baseline="0" dirty="0">
                <a:latin typeface="AGaramondPro-Regular"/>
              </a:rPr>
              <a:t>1. What is the situation?</a:t>
            </a:r>
          </a:p>
          <a:p>
            <a:pPr algn="l">
              <a:lnSpc>
                <a:spcPct val="200000"/>
              </a:lnSpc>
            </a:pPr>
            <a:r>
              <a:rPr lang="en-GB" sz="2400" b="0" i="0" u="none" strike="noStrike" baseline="0" dirty="0">
                <a:latin typeface="AGaramondPro-Regular"/>
              </a:rPr>
              <a:t>2. What are the problems?</a:t>
            </a:r>
          </a:p>
          <a:p>
            <a:pPr algn="l">
              <a:lnSpc>
                <a:spcPct val="200000"/>
              </a:lnSpc>
            </a:pPr>
            <a:r>
              <a:rPr lang="en-GB" sz="2400" b="0" i="0" u="none" strike="noStrike" baseline="0" dirty="0">
                <a:latin typeface="AGaramondPro-Regular"/>
              </a:rPr>
              <a:t>3. What is the priority problem?</a:t>
            </a:r>
          </a:p>
          <a:p>
            <a:pPr algn="l">
              <a:lnSpc>
                <a:spcPct val="200000"/>
              </a:lnSpc>
            </a:pPr>
            <a:r>
              <a:rPr lang="en-GB" sz="2400" b="0" i="0" u="none" strike="noStrike" baseline="0" dirty="0">
                <a:latin typeface="AGaramondPro-Regular"/>
              </a:rPr>
              <a:t>4. What are the possible causes?</a:t>
            </a:r>
          </a:p>
          <a:p>
            <a:pPr algn="l">
              <a:lnSpc>
                <a:spcPct val="200000"/>
              </a:lnSpc>
            </a:pPr>
            <a:r>
              <a:rPr lang="en-GB" sz="2400" b="0" i="0" u="none" strike="noStrike" baseline="0" dirty="0">
                <a:latin typeface="AGaramondPro-Regular"/>
              </a:rPr>
              <a:t>5. What is the most likely cause?</a:t>
            </a:r>
          </a:p>
          <a:p>
            <a:pPr algn="l">
              <a:lnSpc>
                <a:spcPct val="200000"/>
              </a:lnSpc>
            </a:pPr>
            <a:r>
              <a:rPr lang="en-GB" sz="2400" b="0" i="0" u="none" strike="noStrike" baseline="0" dirty="0">
                <a:latin typeface="AGaramondPro-Regular"/>
              </a:rPr>
              <a:t>6. What specific corrective action needs to be taken?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D3612B-CDA1-6B2D-66E2-6A8CE8696A56}"/>
              </a:ext>
            </a:extLst>
          </p:cNvPr>
          <p:cNvSpPr txBox="1"/>
          <p:nvPr/>
        </p:nvSpPr>
        <p:spPr>
          <a:xfrm>
            <a:off x="2238112" y="1132514"/>
            <a:ext cx="6627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Problem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177552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3AC4E0-12EC-54B1-04EC-20203B5CAC15}"/>
              </a:ext>
            </a:extLst>
          </p:cNvPr>
          <p:cNvSpPr txBox="1"/>
          <p:nvPr/>
        </p:nvSpPr>
        <p:spPr>
          <a:xfrm>
            <a:off x="679508" y="939837"/>
            <a:ext cx="10645630" cy="5159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GB" sz="2400" b="0" i="0" u="none" strike="noStrike" baseline="0" dirty="0">
                <a:latin typeface="AGaramondPro-Regular"/>
              </a:rPr>
              <a:t>1. What is the situation?  </a:t>
            </a:r>
            <a:r>
              <a:rPr lang="en-GB" sz="2400" b="0" i="1" u="none" strike="noStrike" baseline="0" dirty="0">
                <a:latin typeface="AGaramondPro-Regular"/>
              </a:rPr>
              <a:t>5% conversion rate of quote to job  </a:t>
            </a:r>
          </a:p>
          <a:p>
            <a:pPr>
              <a:lnSpc>
                <a:spcPct val="200000"/>
              </a:lnSpc>
            </a:pPr>
            <a:r>
              <a:rPr lang="en-GB" sz="2400" b="0" i="0" u="none" strike="noStrike" baseline="0" dirty="0">
                <a:latin typeface="AGaramondPro-Regular"/>
              </a:rPr>
              <a:t>2. What are the problems? </a:t>
            </a:r>
            <a:r>
              <a:rPr lang="en-GB" sz="2400" i="1" dirty="0">
                <a:latin typeface="AGaramondPro-Regular"/>
              </a:rPr>
              <a:t>D</a:t>
            </a:r>
            <a:r>
              <a:rPr lang="en-GB" sz="2400" b="0" i="1" u="none" strike="noStrike" baseline="0" dirty="0">
                <a:latin typeface="AGaramondPro-Regular"/>
              </a:rPr>
              <a:t>elays in getting quotes to customers due to volume. Cashflow. 50% say they can’t afford it once they see the quote. </a:t>
            </a:r>
          </a:p>
          <a:p>
            <a:pPr algn="l">
              <a:lnSpc>
                <a:spcPct val="200000"/>
              </a:lnSpc>
            </a:pPr>
            <a:r>
              <a:rPr lang="en-GB" sz="2400" b="0" i="0" u="none" strike="noStrike" baseline="0" dirty="0">
                <a:latin typeface="AGaramondPro-Regular"/>
              </a:rPr>
              <a:t>3. What is the priority problem?</a:t>
            </a:r>
          </a:p>
          <a:p>
            <a:pPr algn="l">
              <a:lnSpc>
                <a:spcPct val="200000"/>
              </a:lnSpc>
            </a:pPr>
            <a:r>
              <a:rPr lang="en-GB" sz="2400" b="0" i="0" u="none" strike="noStrike" baseline="0" dirty="0">
                <a:latin typeface="AGaramondPro-Regular"/>
              </a:rPr>
              <a:t>4. What are the possible causes?</a:t>
            </a:r>
          </a:p>
          <a:p>
            <a:pPr algn="l">
              <a:lnSpc>
                <a:spcPct val="200000"/>
              </a:lnSpc>
            </a:pPr>
            <a:r>
              <a:rPr lang="en-GB" sz="2400" b="0" i="0" u="none" strike="noStrike" baseline="0" dirty="0">
                <a:latin typeface="AGaramondPro-Regular"/>
              </a:rPr>
              <a:t>5. What is the most likely cause?</a:t>
            </a:r>
          </a:p>
          <a:p>
            <a:pPr algn="l">
              <a:lnSpc>
                <a:spcPct val="200000"/>
              </a:lnSpc>
            </a:pPr>
            <a:r>
              <a:rPr lang="en-GB" sz="2400" b="0" i="0" u="none" strike="noStrike" baseline="0" dirty="0">
                <a:latin typeface="AGaramondPro-Regular"/>
              </a:rPr>
              <a:t>6. What specific corrective action needs to be taken?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D3612B-CDA1-6B2D-66E2-6A8CE8696A56}"/>
              </a:ext>
            </a:extLst>
          </p:cNvPr>
          <p:cNvSpPr txBox="1"/>
          <p:nvPr/>
        </p:nvSpPr>
        <p:spPr>
          <a:xfrm>
            <a:off x="679508" y="478172"/>
            <a:ext cx="6627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SCENARIO  - Problem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725220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CDC500-3E5C-A508-F73B-DC73B3298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401" y="1289713"/>
            <a:ext cx="4288273" cy="40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79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F9E5D8-3329-5A49-F7AE-D7C591C3A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96" y="465719"/>
            <a:ext cx="1219306" cy="11583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14F5F4-59E4-1B71-5A89-F8E107DD0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866" y="104187"/>
            <a:ext cx="6523567" cy="664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8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8224CC-1A4C-425C-AA1A-55A191DE4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96" y="465719"/>
            <a:ext cx="1219306" cy="11583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A5A4AA-7B6B-45DF-B332-8C6C44A50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012" y="638175"/>
            <a:ext cx="741997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827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6179</TotalTime>
  <Words>1506</Words>
  <Application>Microsoft Macintosh PowerPoint</Application>
  <PresentationFormat>Widescreen</PresentationFormat>
  <Paragraphs>363</Paragraphs>
  <Slides>46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AGaramondPro-Regular</vt:lpstr>
      <vt:lpstr>AppleSystemUIFont</vt:lpstr>
      <vt:lpstr>Arial</vt:lpstr>
      <vt:lpstr>Calibri</vt:lpstr>
      <vt:lpstr>Calibri Light</vt:lpstr>
      <vt:lpstr>Symbol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People</vt:lpstr>
      <vt:lpstr>PowerPoint Presentation</vt:lpstr>
      <vt:lpstr>PowerPoint Presentation</vt:lpstr>
      <vt:lpstr>PowerPoint Presentation</vt:lpstr>
      <vt:lpstr>PowerPoint Presentation</vt:lpstr>
      <vt:lpstr>Social Styles</vt:lpstr>
      <vt:lpstr>Social Styles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 Hodge</dc:creator>
  <cp:lastModifiedBy>Ray Hodge</cp:lastModifiedBy>
  <cp:revision>33</cp:revision>
  <dcterms:created xsi:type="dcterms:W3CDTF">2021-03-16T09:01:38Z</dcterms:created>
  <dcterms:modified xsi:type="dcterms:W3CDTF">2022-08-26T01:19:11Z</dcterms:modified>
</cp:coreProperties>
</file>